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60" r:id="rId5"/>
    <p:sldId id="300" r:id="rId6"/>
    <p:sldId id="261" r:id="rId7"/>
    <p:sldId id="283" r:id="rId8"/>
    <p:sldId id="259" r:id="rId9"/>
    <p:sldId id="262" r:id="rId10"/>
    <p:sldId id="291" r:id="rId11"/>
    <p:sldId id="289" r:id="rId12"/>
    <p:sldId id="290" r:id="rId13"/>
    <p:sldId id="270" r:id="rId14"/>
    <p:sldId id="263" r:id="rId15"/>
    <p:sldId id="284" r:id="rId16"/>
    <p:sldId id="264" r:id="rId17"/>
    <p:sldId id="265" r:id="rId18"/>
    <p:sldId id="266" r:id="rId19"/>
    <p:sldId id="267" r:id="rId20"/>
    <p:sldId id="268" r:id="rId21"/>
    <p:sldId id="269" r:id="rId22"/>
    <p:sldId id="272" r:id="rId23"/>
    <p:sldId id="287" r:id="rId24"/>
    <p:sldId id="273" r:id="rId25"/>
    <p:sldId id="274" r:id="rId26"/>
    <p:sldId id="275" r:id="rId27"/>
    <p:sldId id="276" r:id="rId28"/>
    <p:sldId id="288" r:id="rId29"/>
    <p:sldId id="277" r:id="rId30"/>
    <p:sldId id="278" r:id="rId31"/>
    <p:sldId id="279" r:id="rId32"/>
    <p:sldId id="281" r:id="rId33"/>
    <p:sldId id="292" r:id="rId34"/>
    <p:sldId id="293" r:id="rId35"/>
    <p:sldId id="294" r:id="rId36"/>
    <p:sldId id="295" r:id="rId37"/>
    <p:sldId id="296" r:id="rId38"/>
    <p:sldId id="298" r:id="rId39"/>
    <p:sldId id="280" r:id="rId40"/>
    <p:sldId id="282" r:id="rId4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AE9D5F3-C05F-4763-8D09-A5B2B7E4FBA5}">
          <p14:sldIdLst>
            <p14:sldId id="256"/>
            <p14:sldId id="257"/>
            <p14:sldId id="258"/>
            <p14:sldId id="260"/>
            <p14:sldId id="300"/>
            <p14:sldId id="261"/>
            <p14:sldId id="283"/>
            <p14:sldId id="259"/>
            <p14:sldId id="262"/>
            <p14:sldId id="291"/>
            <p14:sldId id="289"/>
            <p14:sldId id="290"/>
            <p14:sldId id="270"/>
            <p14:sldId id="263"/>
            <p14:sldId id="284"/>
            <p14:sldId id="264"/>
            <p14:sldId id="265"/>
            <p14:sldId id="266"/>
            <p14:sldId id="267"/>
            <p14:sldId id="268"/>
            <p14:sldId id="269"/>
            <p14:sldId id="272"/>
            <p14:sldId id="287"/>
            <p14:sldId id="273"/>
            <p14:sldId id="274"/>
            <p14:sldId id="275"/>
            <p14:sldId id="276"/>
            <p14:sldId id="288"/>
            <p14:sldId id="277"/>
            <p14:sldId id="278"/>
            <p14:sldId id="279"/>
            <p14:sldId id="281"/>
            <p14:sldId id="292"/>
            <p14:sldId id="293"/>
            <p14:sldId id="294"/>
            <p14:sldId id="295"/>
            <p14:sldId id="296"/>
            <p14:sldId id="298"/>
            <p14:sldId id="280"/>
            <p14:sldId id="282"/>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p:scale>
          <a:sx n="75" d="100"/>
          <a:sy n="75" d="100"/>
        </p:scale>
        <p:origin x="-1666" y="-288"/>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609601"/>
            <a:ext cx="7772400" cy="4267200"/>
          </a:xfrm>
        </p:spPr>
        <p:txBody>
          <a:bodyPr anchor="b">
            <a:noAutofit/>
          </a:bodyPr>
          <a:lstStyle>
            <a:lvl1pPr>
              <a:lnSpc>
                <a:spcPct val="100000"/>
              </a:lnSpc>
              <a:defRPr sz="8000"/>
            </a:lvl1pPr>
          </a:lstStyle>
          <a:p>
            <a:r>
              <a:rPr lang="en-US" smtClean="0"/>
              <a:t>Click to edit Master title style</a:t>
            </a:r>
            <a:endParaRPr lang="en-US" dirty="0"/>
          </a:p>
        </p:txBody>
      </p:sp>
      <p:sp>
        <p:nvSpPr>
          <p:cNvPr id="3" name="Subtitle 2"/>
          <p:cNvSpPr>
            <a:spLocks noGrp="1"/>
          </p:cNvSpPr>
          <p:nvPr>
            <p:ph type="subTitle" idx="1"/>
          </p:nvPr>
        </p:nvSpPr>
        <p:spPr>
          <a:xfrm>
            <a:off x="1371600" y="4953000"/>
            <a:ext cx="6400800" cy="1219200"/>
          </a:xfrm>
        </p:spPr>
        <p:txBody>
          <a:bodyPr>
            <a:normAutofit/>
          </a:bodyPr>
          <a:lstStyle>
            <a:lvl1pPr marL="0" indent="0" algn="ctr">
              <a:buNone/>
              <a:defRPr sz="24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7" name="Date Placeholder 6"/>
          <p:cNvSpPr>
            <a:spLocks noGrp="1"/>
          </p:cNvSpPr>
          <p:nvPr>
            <p:ph type="dt" sz="half" idx="10"/>
          </p:nvPr>
        </p:nvSpPr>
        <p:spPr/>
        <p:txBody>
          <a:bodyPr/>
          <a:lstStyle/>
          <a:p>
            <a:fld id="{216C5678-EE20-4FA5-88E2-6E0BD67A2E26}" type="datetime1">
              <a:rPr lang="en-US" smtClean="0"/>
              <a:t>1/29/2022</a:t>
            </a:fld>
            <a:endParaRPr lang="en-US" dirty="0"/>
          </a:p>
        </p:txBody>
      </p:sp>
      <p:sp>
        <p:nvSpPr>
          <p:cNvPr id="8" name="Slide Number Placeholder 7"/>
          <p:cNvSpPr>
            <a:spLocks noGrp="1"/>
          </p:cNvSpPr>
          <p:nvPr>
            <p:ph type="sldNum" sz="quarter" idx="11"/>
          </p:nvPr>
        </p:nvSpPr>
        <p:spPr/>
        <p:txBody>
          <a:bodyPr/>
          <a:lstStyle/>
          <a:p>
            <a:fld id="{BA9B540C-44DA-4F69-89C9-7C84606640D3}" type="slidenum">
              <a:rPr lang="en-US" smtClean="0"/>
              <a:pPr/>
              <a:t>‹#›</a:t>
            </a:fld>
            <a:endParaRPr lang="en-US" dirty="0"/>
          </a:p>
        </p:txBody>
      </p:sp>
      <p:sp>
        <p:nvSpPr>
          <p:cNvPr id="9" name="Footer Placeholder 8"/>
          <p:cNvSpPr>
            <a:spLocks noGrp="1"/>
          </p:cNvSpPr>
          <p:nvPr>
            <p:ph type="ftr" sz="quarter" idx="12"/>
          </p:nvPr>
        </p:nvSpPr>
        <p:spPr/>
        <p:txBody>
          <a:bodyPr/>
          <a:lstStyle/>
          <a:p>
            <a:r>
              <a:rPr lang="en-US" smtClean="0"/>
              <a:t>Footer Text</a:t>
            </a:r>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A051B39-B140-43FE-96DB-472A2B59CE7C}" type="datetime1">
              <a:rPr lang="en-US" smtClean="0"/>
              <a:t>1/29/2022</a:t>
            </a:fld>
            <a:endParaRPr lang="en-US"/>
          </a:p>
        </p:txBody>
      </p:sp>
      <p:sp>
        <p:nvSpPr>
          <p:cNvPr id="5" name="Footer Placeholder 4"/>
          <p:cNvSpPr>
            <a:spLocks noGrp="1"/>
          </p:cNvSpPr>
          <p:nvPr>
            <p:ph type="ftr" sz="quarter" idx="11"/>
          </p:nvPr>
        </p:nvSpPr>
        <p:spPr/>
        <p:txBody>
          <a:bodyPr/>
          <a:lstStyle/>
          <a:p>
            <a:r>
              <a:rPr lang="en-US" smtClean="0"/>
              <a:t>Footer Text</a:t>
            </a:r>
            <a:endParaRPr lang="en-US"/>
          </a:p>
        </p:txBody>
      </p:sp>
      <p:sp>
        <p:nvSpPr>
          <p:cNvPr id="6" name="Slide Number Placeholder 5"/>
          <p:cNvSpPr>
            <a:spLocks noGrp="1"/>
          </p:cNvSpPr>
          <p:nvPr>
            <p:ph type="sldNum" sz="quarter" idx="12"/>
          </p:nvPr>
        </p:nvSpPr>
        <p:spPr/>
        <p:txBody>
          <a:bodyPr/>
          <a:lstStyle/>
          <a:p>
            <a:fld id="{BA9B540C-44DA-4F69-89C9-7C84606640D3}"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A600BB2-27C5-458B-ABCE-839C88CF47CE}" type="datetime1">
              <a:rPr lang="en-US" smtClean="0"/>
              <a:t>1/29/2022</a:t>
            </a:fld>
            <a:endParaRPr lang="en-US"/>
          </a:p>
        </p:txBody>
      </p:sp>
      <p:sp>
        <p:nvSpPr>
          <p:cNvPr id="5" name="Footer Placeholder 4"/>
          <p:cNvSpPr>
            <a:spLocks noGrp="1"/>
          </p:cNvSpPr>
          <p:nvPr>
            <p:ph type="ftr" sz="quarter" idx="11"/>
          </p:nvPr>
        </p:nvSpPr>
        <p:spPr/>
        <p:txBody>
          <a:bodyPr/>
          <a:lstStyle/>
          <a:p>
            <a:r>
              <a:rPr lang="en-US" smtClean="0"/>
              <a:t>Footer Text</a:t>
            </a:r>
            <a:endParaRPr lang="en-US"/>
          </a:p>
        </p:txBody>
      </p:sp>
      <p:sp>
        <p:nvSpPr>
          <p:cNvPr id="6" name="Slide Number Placeholder 5"/>
          <p:cNvSpPr>
            <a:spLocks noGrp="1"/>
          </p:cNvSpPr>
          <p:nvPr>
            <p:ph type="sldNum" sz="quarter" idx="12"/>
          </p:nvPr>
        </p:nvSpPr>
        <p:spPr/>
        <p:txBody>
          <a:bodyPr/>
          <a:lstStyle/>
          <a:p>
            <a:fld id="{BA9B540C-44DA-4F69-89C9-7C84606640D3}"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lvl5pPr>
              <a:defRPr/>
            </a:lvl5pPr>
            <a:lvl6pPr>
              <a:defRPr/>
            </a:lvl6pPr>
            <a:lvl7pPr>
              <a:defRPr/>
            </a:lvl7pPr>
            <a:lvl8pPr>
              <a:defRPr/>
            </a:lvl8pPr>
            <a:lvl9pPr>
              <a:buFont typeface="Arial" pitchFamily="34" charset="0"/>
              <a:buChar char="•"/>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Date Placeholder 3"/>
          <p:cNvSpPr>
            <a:spLocks noGrp="1"/>
          </p:cNvSpPr>
          <p:nvPr>
            <p:ph type="dt" sz="half" idx="10"/>
          </p:nvPr>
        </p:nvSpPr>
        <p:spPr/>
        <p:txBody>
          <a:bodyPr/>
          <a:lstStyle/>
          <a:p>
            <a:fld id="{B11D738E-8962-435F-8C43-147B8DD7E819}" type="datetime1">
              <a:rPr lang="en-US" smtClean="0"/>
              <a:t>1/29/2022</a:t>
            </a:fld>
            <a:endParaRPr lang="en-US"/>
          </a:p>
        </p:txBody>
      </p:sp>
      <p:sp>
        <p:nvSpPr>
          <p:cNvPr id="5" name="Footer Placeholder 4"/>
          <p:cNvSpPr>
            <a:spLocks noGrp="1"/>
          </p:cNvSpPr>
          <p:nvPr>
            <p:ph type="ftr" sz="quarter" idx="11"/>
          </p:nvPr>
        </p:nvSpPr>
        <p:spPr/>
        <p:txBody>
          <a:bodyPr/>
          <a:lstStyle/>
          <a:p>
            <a:r>
              <a:rPr lang="en-US" smtClean="0"/>
              <a:t>Footer Text</a:t>
            </a:r>
            <a:endParaRPr lang="en-US"/>
          </a:p>
        </p:txBody>
      </p:sp>
      <p:sp>
        <p:nvSpPr>
          <p:cNvPr id="6" name="Slide Number Placeholder 5"/>
          <p:cNvSpPr>
            <a:spLocks noGrp="1"/>
          </p:cNvSpPr>
          <p:nvPr>
            <p:ph type="sldNum" sz="quarter" idx="12"/>
          </p:nvPr>
        </p:nvSpPr>
        <p:spPr/>
        <p:txBody>
          <a:bodyPr/>
          <a:lstStyle/>
          <a:p>
            <a:fld id="{BA9B540C-44DA-4F69-89C9-7C84606640D3}"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371600"/>
            <a:ext cx="7772400" cy="2505075"/>
          </a:xfrm>
        </p:spPr>
        <p:txBody>
          <a:bodyPr anchor="b"/>
          <a:lstStyle>
            <a:lvl1pPr algn="ctr" defTabSz="914400" rtl="0" eaLnBrk="1" latinLnBrk="0" hangingPunct="1">
              <a:lnSpc>
                <a:spcPct val="100000"/>
              </a:lnSpc>
              <a:spcBef>
                <a:spcPct val="0"/>
              </a:spcBef>
              <a:buNone/>
              <a:defRPr lang="en-US" sz="4800" kern="1200" dirty="0" smtClean="0">
                <a:solidFill>
                  <a:schemeClr val="tx2"/>
                </a:solidFill>
                <a:effectLst>
                  <a:outerShdw blurRad="63500" dist="38100" dir="5400000" algn="t" rotWithShape="0">
                    <a:prstClr val="black">
                      <a:alpha val="25000"/>
                    </a:prstClr>
                  </a:outerShdw>
                </a:effectLst>
                <a:latin typeface="+mn-lt"/>
                <a:ea typeface="+mj-ea"/>
                <a:cs typeface="+mj-cs"/>
              </a:defRPr>
            </a:lvl1pPr>
          </a:lstStyle>
          <a:p>
            <a:r>
              <a:rPr lang="en-US" smtClean="0"/>
              <a:t>Click to edit Master title style</a:t>
            </a:r>
            <a:endParaRPr lang="en-US" dirty="0"/>
          </a:p>
        </p:txBody>
      </p:sp>
      <p:sp>
        <p:nvSpPr>
          <p:cNvPr id="3" name="Text Placeholder 2"/>
          <p:cNvSpPr>
            <a:spLocks noGrp="1"/>
          </p:cNvSpPr>
          <p:nvPr>
            <p:ph type="body" idx="1"/>
          </p:nvPr>
        </p:nvSpPr>
        <p:spPr>
          <a:xfrm>
            <a:off x="722313" y="4068763"/>
            <a:ext cx="7772400" cy="1131887"/>
          </a:xfrm>
        </p:spPr>
        <p:txBody>
          <a:bodyPr anchor="t"/>
          <a:lstStyle>
            <a:lvl1pPr marL="0" indent="0" algn="ctr">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9CAEA93-55E7-4DA9-90C2-089A26EEFEC4}" type="datetime1">
              <a:rPr lang="en-US" smtClean="0"/>
              <a:t>1/29/2022</a:t>
            </a:fld>
            <a:endParaRPr lang="en-US"/>
          </a:p>
        </p:txBody>
      </p:sp>
      <p:sp>
        <p:nvSpPr>
          <p:cNvPr id="5" name="Footer Placeholder 4"/>
          <p:cNvSpPr>
            <a:spLocks noGrp="1"/>
          </p:cNvSpPr>
          <p:nvPr>
            <p:ph type="ftr" sz="quarter" idx="11"/>
          </p:nvPr>
        </p:nvSpPr>
        <p:spPr/>
        <p:txBody>
          <a:bodyPr/>
          <a:lstStyle/>
          <a:p>
            <a:r>
              <a:rPr lang="en-US" smtClean="0"/>
              <a:t>Footer Text</a:t>
            </a:r>
            <a:endParaRPr lang="en-US"/>
          </a:p>
        </p:txBody>
      </p:sp>
      <p:sp>
        <p:nvSpPr>
          <p:cNvPr id="6" name="Slide Number Placeholder 5"/>
          <p:cNvSpPr>
            <a:spLocks noGrp="1"/>
          </p:cNvSpPr>
          <p:nvPr>
            <p:ph type="sldNum" sz="quarter" idx="12"/>
          </p:nvPr>
        </p:nvSpPr>
        <p:spPr/>
        <p:txBody>
          <a:bodyPr/>
          <a:lstStyle/>
          <a:p>
            <a:fld id="{BA9B540C-44DA-4F69-89C9-7C84606640D3}" type="slidenum">
              <a:rPr lang="en-US" smtClean="0"/>
              <a:pPr/>
              <a:t>‹#›</a:t>
            </a:fld>
            <a:endParaRPr lang="en-US"/>
          </a:p>
        </p:txBody>
      </p:sp>
      <p:sp>
        <p:nvSpPr>
          <p:cNvPr id="7" name="Oval 6"/>
          <p:cNvSpPr/>
          <p:nvPr/>
        </p:nvSpPr>
        <p:spPr>
          <a:xfrm>
            <a:off x="4495800" y="3924300"/>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4695825" y="3924300"/>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4296728" y="3924300"/>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3"/>
          <p:cNvSpPr>
            <a:spLocks noGrp="1"/>
          </p:cNvSpPr>
          <p:nvPr>
            <p:ph sz="half" idx="2"/>
          </p:nvPr>
        </p:nvSpPr>
        <p:spPr>
          <a:xfrm>
            <a:off x="4648200" y="1600200"/>
            <a:ext cx="4038600" cy="4525963"/>
          </a:xfrm>
        </p:spPr>
        <p:txBody>
          <a:bodyPr/>
          <a:lstStyle>
            <a:lvl1pPr>
              <a:defRPr sz="24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Date Placeholder 4"/>
          <p:cNvSpPr>
            <a:spLocks noGrp="1"/>
          </p:cNvSpPr>
          <p:nvPr>
            <p:ph type="dt" sz="half" idx="10"/>
          </p:nvPr>
        </p:nvSpPr>
        <p:spPr/>
        <p:txBody>
          <a:bodyPr/>
          <a:lstStyle/>
          <a:p>
            <a:fld id="{E34CF3C7-6809-4F39-BD67-A75817BDDE0A}" type="datetime1">
              <a:rPr lang="en-US" smtClean="0"/>
              <a:t>1/29/2022</a:t>
            </a:fld>
            <a:endParaRPr lang="en-US"/>
          </a:p>
        </p:txBody>
      </p:sp>
      <p:sp>
        <p:nvSpPr>
          <p:cNvPr id="6" name="Footer Placeholder 5"/>
          <p:cNvSpPr>
            <a:spLocks noGrp="1"/>
          </p:cNvSpPr>
          <p:nvPr>
            <p:ph type="ftr" sz="quarter" idx="11"/>
          </p:nvPr>
        </p:nvSpPr>
        <p:spPr/>
        <p:txBody>
          <a:bodyPr/>
          <a:lstStyle/>
          <a:p>
            <a:r>
              <a:rPr lang="en-US" smtClean="0"/>
              <a:t>Footer Text</a:t>
            </a:r>
            <a:endParaRPr lang="en-US"/>
          </a:p>
        </p:txBody>
      </p:sp>
      <p:sp>
        <p:nvSpPr>
          <p:cNvPr id="7" name="Slide Number Placeholder 6"/>
          <p:cNvSpPr>
            <a:spLocks noGrp="1"/>
          </p:cNvSpPr>
          <p:nvPr>
            <p:ph type="sldNum" sz="quarter" idx="12"/>
          </p:nvPr>
        </p:nvSpPr>
        <p:spPr/>
        <p:txBody>
          <a:bodyPr/>
          <a:lstStyle/>
          <a:p>
            <a:fld id="{BA9B540C-44DA-4F69-89C9-7C84606640D3}" type="slidenum">
              <a:rPr lang="en-US" smtClean="0"/>
              <a:pPr/>
              <a:t>‹#›</a:t>
            </a:fld>
            <a:endParaRPr lang="en-US"/>
          </a:p>
        </p:txBody>
      </p:sp>
      <p:sp>
        <p:nvSpPr>
          <p:cNvPr id="9" name="Content Placeholder 8"/>
          <p:cNvSpPr>
            <a:spLocks noGrp="1"/>
          </p:cNvSpPr>
          <p:nvPr>
            <p:ph sz="quarter" idx="13"/>
          </p:nvPr>
        </p:nvSpPr>
        <p:spPr>
          <a:xfrm>
            <a:off x="365760" y="1600200"/>
            <a:ext cx="4041648" cy="452628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600200"/>
            <a:ext cx="4040188" cy="609600"/>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5" name="Text Placeholder 4"/>
          <p:cNvSpPr>
            <a:spLocks noGrp="1"/>
          </p:cNvSpPr>
          <p:nvPr>
            <p:ph type="body" sz="quarter" idx="3"/>
          </p:nvPr>
        </p:nvSpPr>
        <p:spPr>
          <a:xfrm>
            <a:off x="4648200" y="1600200"/>
            <a:ext cx="4041775" cy="609600"/>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7" name="Date Placeholder 6"/>
          <p:cNvSpPr>
            <a:spLocks noGrp="1"/>
          </p:cNvSpPr>
          <p:nvPr>
            <p:ph type="dt" sz="half" idx="10"/>
          </p:nvPr>
        </p:nvSpPr>
        <p:spPr/>
        <p:txBody>
          <a:bodyPr/>
          <a:lstStyle/>
          <a:p>
            <a:fld id="{F7EAEB24-CE78-465C-A726-91D0868FA48F}" type="datetime1">
              <a:rPr lang="en-US" smtClean="0"/>
              <a:t>1/29/2022</a:t>
            </a:fld>
            <a:endParaRPr lang="en-US"/>
          </a:p>
        </p:txBody>
      </p:sp>
      <p:sp>
        <p:nvSpPr>
          <p:cNvPr id="8" name="Footer Placeholder 7"/>
          <p:cNvSpPr>
            <a:spLocks noGrp="1"/>
          </p:cNvSpPr>
          <p:nvPr>
            <p:ph type="ftr" sz="quarter" idx="11"/>
          </p:nvPr>
        </p:nvSpPr>
        <p:spPr/>
        <p:txBody>
          <a:bodyPr/>
          <a:lstStyle/>
          <a:p>
            <a:r>
              <a:rPr lang="en-US" smtClean="0"/>
              <a:t>Footer Text</a:t>
            </a:r>
            <a:endParaRPr lang="en-US"/>
          </a:p>
        </p:txBody>
      </p:sp>
      <p:sp>
        <p:nvSpPr>
          <p:cNvPr id="9" name="Slide Number Placeholder 8"/>
          <p:cNvSpPr>
            <a:spLocks noGrp="1"/>
          </p:cNvSpPr>
          <p:nvPr>
            <p:ph type="sldNum" sz="quarter" idx="12"/>
          </p:nvPr>
        </p:nvSpPr>
        <p:spPr/>
        <p:txBody>
          <a:bodyPr/>
          <a:lstStyle/>
          <a:p>
            <a:fld id="{BA9B540C-44DA-4F69-89C9-7C84606640D3}" type="slidenum">
              <a:rPr lang="en-US" smtClean="0"/>
              <a:pPr/>
              <a:t>‹#›</a:t>
            </a:fld>
            <a:endParaRPr lang="en-US"/>
          </a:p>
        </p:txBody>
      </p:sp>
      <p:sp>
        <p:nvSpPr>
          <p:cNvPr id="11" name="Content Placeholder 10"/>
          <p:cNvSpPr>
            <a:spLocks noGrp="1"/>
          </p:cNvSpPr>
          <p:nvPr>
            <p:ph sz="quarter" idx="13"/>
          </p:nvPr>
        </p:nvSpPr>
        <p:spPr>
          <a:xfrm>
            <a:off x="457200" y="2212848"/>
            <a:ext cx="4041648" cy="391363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Content Placeholder 12"/>
          <p:cNvSpPr>
            <a:spLocks noGrp="1"/>
          </p:cNvSpPr>
          <p:nvPr>
            <p:ph sz="quarter" idx="14"/>
          </p:nvPr>
        </p:nvSpPr>
        <p:spPr>
          <a:xfrm>
            <a:off x="4672584" y="2212848"/>
            <a:ext cx="4041648" cy="39131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40BAADF0-1749-4E8B-9691-B44A5F8C0895}" type="datetime1">
              <a:rPr lang="en-US" smtClean="0"/>
              <a:t>1/29/2022</a:t>
            </a:fld>
            <a:endParaRPr lang="en-US"/>
          </a:p>
        </p:txBody>
      </p:sp>
      <p:sp>
        <p:nvSpPr>
          <p:cNvPr id="4" name="Footer Placeholder 3"/>
          <p:cNvSpPr>
            <a:spLocks noGrp="1"/>
          </p:cNvSpPr>
          <p:nvPr>
            <p:ph type="ftr" sz="quarter" idx="11"/>
          </p:nvPr>
        </p:nvSpPr>
        <p:spPr/>
        <p:txBody>
          <a:bodyPr/>
          <a:lstStyle/>
          <a:p>
            <a:r>
              <a:rPr lang="en-US" smtClean="0"/>
              <a:t>Footer Text</a:t>
            </a:r>
            <a:endParaRPr lang="en-US"/>
          </a:p>
        </p:txBody>
      </p:sp>
      <p:sp>
        <p:nvSpPr>
          <p:cNvPr id="5" name="Slide Number Placeholder 4"/>
          <p:cNvSpPr>
            <a:spLocks noGrp="1"/>
          </p:cNvSpPr>
          <p:nvPr>
            <p:ph type="sldNum" sz="quarter" idx="12"/>
          </p:nvPr>
        </p:nvSpPr>
        <p:spPr/>
        <p:txBody>
          <a:bodyPr/>
          <a:lstStyle/>
          <a:p>
            <a:fld id="{BA9B540C-44DA-4F69-89C9-7C84606640D3}"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8AF628A-A867-4937-BBE5-207DB6F9C51A}" type="datetime1">
              <a:rPr lang="en-US" smtClean="0"/>
              <a:t>1/29/2022</a:t>
            </a:fld>
            <a:endParaRPr lang="en-US"/>
          </a:p>
        </p:txBody>
      </p:sp>
      <p:sp>
        <p:nvSpPr>
          <p:cNvPr id="3" name="Footer Placeholder 2"/>
          <p:cNvSpPr>
            <a:spLocks noGrp="1"/>
          </p:cNvSpPr>
          <p:nvPr>
            <p:ph type="ftr" sz="quarter" idx="11"/>
          </p:nvPr>
        </p:nvSpPr>
        <p:spPr/>
        <p:txBody>
          <a:bodyPr/>
          <a:lstStyle/>
          <a:p>
            <a:r>
              <a:rPr lang="en-US" smtClean="0"/>
              <a:t>Footer Text</a:t>
            </a:r>
            <a:endParaRPr lang="en-US"/>
          </a:p>
        </p:txBody>
      </p:sp>
      <p:sp>
        <p:nvSpPr>
          <p:cNvPr id="4" name="Slide Number Placeholder 3"/>
          <p:cNvSpPr>
            <a:spLocks noGrp="1"/>
          </p:cNvSpPr>
          <p:nvPr>
            <p:ph type="sldNum" sz="quarter" idx="12"/>
          </p:nvPr>
        </p:nvSpPr>
        <p:spPr/>
        <p:txBody>
          <a:bodyPr/>
          <a:lstStyle/>
          <a:p>
            <a:fld id="{BA9B540C-44DA-4F69-89C9-7C84606640D3}"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07087" y="266700"/>
            <a:ext cx="3008313" cy="2095500"/>
          </a:xfrm>
        </p:spPr>
        <p:txBody>
          <a:bodyPr anchor="b"/>
          <a:lstStyle>
            <a:lvl1pPr algn="ctr">
              <a:lnSpc>
                <a:spcPct val="100000"/>
              </a:lnSpc>
              <a:defRPr sz="2800" b="0">
                <a:effectLst>
                  <a:outerShdw blurRad="50800" dist="25400" dir="5400000" algn="t" rotWithShape="0">
                    <a:prstClr val="black">
                      <a:alpha val="25000"/>
                    </a:prstClr>
                  </a:outerShdw>
                </a:effectLst>
              </a:defRPr>
            </a:lvl1pPr>
          </a:lstStyle>
          <a:p>
            <a:r>
              <a:rPr lang="en-US" smtClean="0"/>
              <a:t>Click to edit Master title style</a:t>
            </a:r>
            <a:endParaRPr lang="en-US" dirty="0"/>
          </a:p>
        </p:txBody>
      </p:sp>
      <p:sp>
        <p:nvSpPr>
          <p:cNvPr id="3" name="Content Placeholder 2"/>
          <p:cNvSpPr>
            <a:spLocks noGrp="1"/>
          </p:cNvSpPr>
          <p:nvPr>
            <p:ph idx="1"/>
          </p:nvPr>
        </p:nvSpPr>
        <p:spPr>
          <a:xfrm>
            <a:off x="719137" y="273050"/>
            <a:ext cx="4995863"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5907087" y="2438400"/>
            <a:ext cx="3008313" cy="3687763"/>
          </a:xfrm>
        </p:spPr>
        <p:txBody>
          <a:bodyPr>
            <a:normAutofit/>
          </a:bodyPr>
          <a:lstStyle>
            <a:lvl1pPr marL="0" indent="0" algn="ctr">
              <a:lnSpc>
                <a:spcPct val="125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18BBB94-68E6-4675-A946-F1C5994EDBD7}" type="datetime1">
              <a:rPr lang="en-US" smtClean="0"/>
              <a:t>1/29/2022</a:t>
            </a:fld>
            <a:endParaRPr lang="en-US"/>
          </a:p>
        </p:txBody>
      </p:sp>
      <p:sp>
        <p:nvSpPr>
          <p:cNvPr id="6" name="Footer Placeholder 5"/>
          <p:cNvSpPr>
            <a:spLocks noGrp="1"/>
          </p:cNvSpPr>
          <p:nvPr>
            <p:ph type="ftr" sz="quarter" idx="11"/>
          </p:nvPr>
        </p:nvSpPr>
        <p:spPr/>
        <p:txBody>
          <a:bodyPr/>
          <a:lstStyle/>
          <a:p>
            <a:r>
              <a:rPr lang="en-US" smtClean="0"/>
              <a:t>Footer Text</a:t>
            </a:r>
            <a:endParaRPr lang="en-US"/>
          </a:p>
        </p:txBody>
      </p:sp>
      <p:sp>
        <p:nvSpPr>
          <p:cNvPr id="7" name="Slide Number Placeholder 6"/>
          <p:cNvSpPr>
            <a:spLocks noGrp="1"/>
          </p:cNvSpPr>
          <p:nvPr>
            <p:ph type="sldNum" sz="quarter" idx="12"/>
          </p:nvPr>
        </p:nvSpPr>
        <p:spPr/>
        <p:txBody>
          <a:bodyPr/>
          <a:lstStyle/>
          <a:p>
            <a:fld id="{BA9B540C-44DA-4F69-89C9-7C84606640D3}"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79576" y="228600"/>
            <a:ext cx="5711824" cy="895350"/>
          </a:xfrm>
        </p:spPr>
        <p:txBody>
          <a:bodyPr anchor="b"/>
          <a:lstStyle>
            <a:lvl1pPr algn="ctr">
              <a:lnSpc>
                <a:spcPct val="100000"/>
              </a:lnSpc>
              <a:defRPr sz="2800" b="0"/>
            </a:lvl1pPr>
          </a:lstStyle>
          <a:p>
            <a:r>
              <a:rPr lang="en-US" smtClean="0"/>
              <a:t>Click to edit Master title style</a:t>
            </a:r>
            <a:endParaRPr lang="en-US" dirty="0"/>
          </a:p>
        </p:txBody>
      </p:sp>
      <p:sp>
        <p:nvSpPr>
          <p:cNvPr id="3" name="Picture Placeholder 2"/>
          <p:cNvSpPr>
            <a:spLocks noGrp="1"/>
          </p:cNvSpPr>
          <p:nvPr>
            <p:ph type="pic" idx="1"/>
          </p:nvPr>
        </p:nvSpPr>
        <p:spPr>
          <a:xfrm>
            <a:off x="1508126" y="1143000"/>
            <a:ext cx="6054724" cy="4541044"/>
          </a:xfrm>
          <a:ln w="76200">
            <a:solidFill>
              <a:schemeClr val="bg1"/>
            </a:solidFill>
          </a:ln>
          <a:effectLst>
            <a:outerShdw blurRad="88900" dist="50800" dir="5400000" algn="ctr" rotWithShape="0">
              <a:srgbClr val="000000">
                <a:alpha val="25000"/>
              </a:srgbClr>
            </a:outerShdw>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1679576" y="5810250"/>
            <a:ext cx="5711824" cy="5334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C3B8377-21E3-4835-B75D-4E2847E2750F}" type="datetime1">
              <a:rPr lang="en-US" smtClean="0"/>
              <a:t>1/29/2022</a:t>
            </a:fld>
            <a:endParaRPr lang="en-US"/>
          </a:p>
        </p:txBody>
      </p:sp>
      <p:sp>
        <p:nvSpPr>
          <p:cNvPr id="6" name="Footer Placeholder 5"/>
          <p:cNvSpPr>
            <a:spLocks noGrp="1"/>
          </p:cNvSpPr>
          <p:nvPr>
            <p:ph type="ftr" sz="quarter" idx="11"/>
          </p:nvPr>
        </p:nvSpPr>
        <p:spPr/>
        <p:txBody>
          <a:bodyPr/>
          <a:lstStyle/>
          <a:p>
            <a:r>
              <a:rPr lang="en-US" smtClean="0"/>
              <a:t>Footer Text</a:t>
            </a:r>
            <a:endParaRPr lang="en-US"/>
          </a:p>
        </p:txBody>
      </p:sp>
      <p:sp>
        <p:nvSpPr>
          <p:cNvPr id="7" name="Slide Number Placeholder 6"/>
          <p:cNvSpPr>
            <a:spLocks noGrp="1"/>
          </p:cNvSpPr>
          <p:nvPr>
            <p:ph type="sldNum" sz="quarter" idx="12"/>
          </p:nvPr>
        </p:nvSpPr>
        <p:spPr/>
        <p:txBody>
          <a:bodyPr/>
          <a:lstStyle/>
          <a:p>
            <a:fld id="{BA9B540C-44DA-4F69-89C9-7C84606640D3}"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0"/>
            <a:ext cx="8229600" cy="1600200"/>
          </a:xfrm>
          <a:prstGeom prst="rect">
            <a:avLst/>
          </a:prstGeom>
        </p:spPr>
        <p:txBody>
          <a:bodyPr vert="horz" lIns="91440" tIns="45720" rIns="91440" bIns="45720" rtlCol="0" anchor="b">
            <a:no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Date Placeholder 3"/>
          <p:cNvSpPr>
            <a:spLocks noGrp="1"/>
          </p:cNvSpPr>
          <p:nvPr>
            <p:ph type="dt" sz="half" idx="2"/>
          </p:nvPr>
        </p:nvSpPr>
        <p:spPr>
          <a:xfrm>
            <a:off x="6363347" y="6356350"/>
            <a:ext cx="2085975" cy="365125"/>
          </a:xfrm>
          <a:prstGeom prst="rect">
            <a:avLst/>
          </a:prstGeom>
        </p:spPr>
        <p:txBody>
          <a:bodyPr vert="horz" lIns="91440" tIns="45720" rIns="45720" bIns="45720" rtlCol="0" anchor="ctr"/>
          <a:lstStyle>
            <a:lvl1pPr algn="r">
              <a:defRPr sz="1200">
                <a:solidFill>
                  <a:schemeClr val="tx1">
                    <a:lumMod val="65000"/>
                    <a:lumOff val="35000"/>
                  </a:schemeClr>
                </a:solidFill>
                <a:latin typeface="Century Gothic" pitchFamily="34" charset="0"/>
              </a:defRPr>
            </a:lvl1pPr>
          </a:lstStyle>
          <a:p>
            <a:fld id="{B0C4986D-6BE9-4264-908F-02DB36FD8D6C}" type="datetime1">
              <a:rPr lang="en-US" smtClean="0"/>
              <a:t>1/29/2022</a:t>
            </a:fld>
            <a:endParaRPr lang="en-US" dirty="0"/>
          </a:p>
        </p:txBody>
      </p:sp>
      <p:sp>
        <p:nvSpPr>
          <p:cNvPr id="5" name="Footer Placeholder 4"/>
          <p:cNvSpPr>
            <a:spLocks noGrp="1"/>
          </p:cNvSpPr>
          <p:nvPr>
            <p:ph type="ftr" sz="quarter" idx="3"/>
          </p:nvPr>
        </p:nvSpPr>
        <p:spPr>
          <a:xfrm>
            <a:off x="659165" y="6356350"/>
            <a:ext cx="2847975" cy="365125"/>
          </a:xfrm>
          <a:prstGeom prst="rect">
            <a:avLst/>
          </a:prstGeom>
        </p:spPr>
        <p:txBody>
          <a:bodyPr vert="horz" lIns="45720" tIns="45720" rIns="91440" bIns="45720" rtlCol="0" anchor="ctr"/>
          <a:lstStyle>
            <a:lvl1pPr algn="l">
              <a:defRPr sz="1200">
                <a:solidFill>
                  <a:schemeClr val="tx1">
                    <a:lumMod val="65000"/>
                    <a:lumOff val="35000"/>
                  </a:schemeClr>
                </a:solidFill>
                <a:latin typeface="Century Gothic" pitchFamily="34" charset="0"/>
              </a:defRPr>
            </a:lvl1pPr>
          </a:lstStyle>
          <a:p>
            <a:r>
              <a:rPr lang="en-US" smtClean="0"/>
              <a:t>Footer Text</a:t>
            </a:r>
            <a:endParaRPr lang="en-US" dirty="0"/>
          </a:p>
        </p:txBody>
      </p:sp>
      <p:sp>
        <p:nvSpPr>
          <p:cNvPr id="6" name="Slide Number Placeholder 5"/>
          <p:cNvSpPr>
            <a:spLocks noGrp="1"/>
          </p:cNvSpPr>
          <p:nvPr>
            <p:ph type="sldNum" sz="quarter" idx="4"/>
          </p:nvPr>
        </p:nvSpPr>
        <p:spPr>
          <a:xfrm>
            <a:off x="8543278" y="6356350"/>
            <a:ext cx="561975" cy="365125"/>
          </a:xfrm>
          <a:prstGeom prst="rect">
            <a:avLst/>
          </a:prstGeom>
        </p:spPr>
        <p:txBody>
          <a:bodyPr vert="horz" lIns="27432" tIns="45720" rIns="45720" bIns="45720" rtlCol="0" anchor="ctr"/>
          <a:lstStyle>
            <a:lvl1pPr algn="l">
              <a:defRPr sz="1200">
                <a:solidFill>
                  <a:schemeClr val="tx1">
                    <a:lumMod val="65000"/>
                    <a:lumOff val="35000"/>
                  </a:schemeClr>
                </a:solidFill>
                <a:latin typeface="Century Gothic" pitchFamily="34" charset="0"/>
              </a:defRPr>
            </a:lvl1pPr>
          </a:lstStyle>
          <a:p>
            <a:fld id="{BA9B540C-44DA-4F69-89C9-7C84606640D3}" type="slidenum">
              <a:rPr lang="en-US" smtClean="0"/>
              <a:pPr/>
              <a:t>‹#›</a:t>
            </a:fld>
            <a:endParaRPr lang="en-US" dirty="0"/>
          </a:p>
        </p:txBody>
      </p:sp>
      <p:sp>
        <p:nvSpPr>
          <p:cNvPr id="7" name="Oval 6"/>
          <p:cNvSpPr/>
          <p:nvPr/>
        </p:nvSpPr>
        <p:spPr>
          <a:xfrm>
            <a:off x="8457760" y="6499384"/>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sz="1800" kern="1200">
              <a:solidFill>
                <a:schemeClr val="lt1"/>
              </a:solidFill>
              <a:latin typeface="+mn-lt"/>
              <a:ea typeface="+mn-ea"/>
              <a:cs typeface="+mn-cs"/>
            </a:endParaRPr>
          </a:p>
        </p:txBody>
      </p:sp>
      <p:sp>
        <p:nvSpPr>
          <p:cNvPr id="8" name="Oval 7"/>
          <p:cNvSpPr/>
          <p:nvPr/>
        </p:nvSpPr>
        <p:spPr>
          <a:xfrm>
            <a:off x="569119" y="6499384"/>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ctr" defTabSz="914400" rtl="0" eaLnBrk="1" latinLnBrk="0" hangingPunct="1">
        <a:lnSpc>
          <a:spcPts val="5800"/>
        </a:lnSpc>
        <a:spcBef>
          <a:spcPct val="0"/>
        </a:spcBef>
        <a:buNone/>
        <a:defRPr sz="5400" kern="1200">
          <a:solidFill>
            <a:schemeClr val="tx2"/>
          </a:solidFill>
          <a:effectLst>
            <a:outerShdw blurRad="63500" dist="38100" dir="5400000" algn="t" rotWithShape="0">
              <a:prstClr val="black">
                <a:alpha val="25000"/>
              </a:prstClr>
            </a:outerShdw>
          </a:effectLst>
          <a:latin typeface="+mn-lt"/>
          <a:ea typeface="+mj-ea"/>
          <a:cs typeface="+mj-cs"/>
        </a:defRPr>
      </a:lvl1pPr>
    </p:titleStyle>
    <p:bodyStyle>
      <a:lvl1pPr marL="342900" indent="-342900" algn="l" defTabSz="914400" rtl="0" eaLnBrk="1" latinLnBrk="0" hangingPunct="1">
        <a:spcBef>
          <a:spcPct val="20000"/>
        </a:spcBef>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hyperlink" Target="https://en.wikipedia.org/wiki/Moped" TargetMode="External"/><Relationship Id="rId2" Type="http://schemas.openxmlformats.org/officeDocument/2006/relationships/hyperlink" Target="https://en.wikipedia.org/wiki/Motorbike" TargetMode="External"/><Relationship Id="rId1" Type="http://schemas.openxmlformats.org/officeDocument/2006/relationships/slideLayout" Target="../slideLayouts/slideLayout2.xml"/><Relationship Id="rId4" Type="http://schemas.openxmlformats.org/officeDocument/2006/relationships/hyperlink" Target="https://en.wikipedia.org/wiki/Scooter_(motorcycle)"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216C5678-EE20-4FA5-88E2-6E0BD67A2E26}" type="datetime1">
              <a:rPr lang="en-US" smtClean="0"/>
              <a:t>1/29/2022</a:t>
            </a:fld>
            <a:endParaRPr lang="en-US" dirty="0"/>
          </a:p>
        </p:txBody>
      </p:sp>
      <p:sp>
        <p:nvSpPr>
          <p:cNvPr id="6" name="Footer Placeholder 5"/>
          <p:cNvSpPr>
            <a:spLocks noGrp="1"/>
          </p:cNvSpPr>
          <p:nvPr>
            <p:ph type="ftr" sz="quarter" idx="11"/>
          </p:nvPr>
        </p:nvSpPr>
        <p:spPr/>
        <p:txBody>
          <a:bodyPr/>
          <a:lstStyle/>
          <a:p>
            <a:r>
              <a:rPr lang="en-US" smtClean="0"/>
              <a:t>Footer Text</a:t>
            </a:r>
            <a:endParaRPr lang="en-US" dirty="0"/>
          </a:p>
        </p:txBody>
      </p:sp>
      <p:sp>
        <p:nvSpPr>
          <p:cNvPr id="5" name="Slide Number Placeholder 4"/>
          <p:cNvSpPr>
            <a:spLocks noGrp="1"/>
          </p:cNvSpPr>
          <p:nvPr>
            <p:ph type="sldNum" sz="quarter" idx="12"/>
          </p:nvPr>
        </p:nvSpPr>
        <p:spPr/>
        <p:txBody>
          <a:bodyPr/>
          <a:lstStyle/>
          <a:p>
            <a:fld id="{BA9B540C-44DA-4F69-89C9-7C84606640D3}" type="slidenum">
              <a:rPr lang="en-US" smtClean="0"/>
              <a:pPr/>
              <a:t>1</a:t>
            </a:fld>
            <a:endParaRPr lang="en-US" dirty="0"/>
          </a:p>
        </p:txBody>
      </p:sp>
      <p:pic>
        <p:nvPicPr>
          <p:cNvPr id="7" name="Picture 2" descr="A picture containing text, person, people&#10;&#10;Description automatically generated"/>
          <p:cNvPicPr>
            <a:picLocks noChangeAspect="1" noChangeArrowheads="1"/>
          </p:cNvPicPr>
          <p:nvPr/>
        </p:nvPicPr>
        <p:blipFill>
          <a:blip r:embed="rId2"/>
          <a:srcRect/>
          <a:stretch>
            <a:fillRect/>
          </a:stretch>
        </p:blipFill>
        <p:spPr bwMode="auto">
          <a:xfrm>
            <a:off x="0" y="-48626"/>
            <a:ext cx="9252520" cy="69066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693656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76672"/>
            <a:ext cx="8229600" cy="936104"/>
          </a:xfrm>
        </p:spPr>
        <p:txBody>
          <a:bodyPr/>
          <a:lstStyle/>
          <a:p>
            <a:r>
              <a:rPr lang="en-US" dirty="0" smtClean="0"/>
              <a:t>Data Cleaning</a:t>
            </a:r>
            <a:endParaRPr lang="en-US" dirty="0"/>
          </a:p>
        </p:txBody>
      </p:sp>
      <p:sp>
        <p:nvSpPr>
          <p:cNvPr id="8" name="Text Placeholder 7"/>
          <p:cNvSpPr>
            <a:spLocks noGrp="1"/>
          </p:cNvSpPr>
          <p:nvPr>
            <p:ph type="body" idx="1"/>
          </p:nvPr>
        </p:nvSpPr>
        <p:spPr>
          <a:xfrm>
            <a:off x="467544" y="1412776"/>
            <a:ext cx="4040188" cy="609600"/>
          </a:xfrm>
        </p:spPr>
        <p:txBody>
          <a:bodyPr/>
          <a:lstStyle/>
          <a:p>
            <a:r>
              <a:rPr lang="en-US" sz="2000" b="1" dirty="0"/>
              <a:t>Data frame Before Cleaning</a:t>
            </a:r>
          </a:p>
        </p:txBody>
      </p:sp>
      <p:sp>
        <p:nvSpPr>
          <p:cNvPr id="9" name="Text Placeholder 8"/>
          <p:cNvSpPr>
            <a:spLocks noGrp="1"/>
          </p:cNvSpPr>
          <p:nvPr>
            <p:ph type="body" sz="quarter" idx="3"/>
          </p:nvPr>
        </p:nvSpPr>
        <p:spPr>
          <a:xfrm>
            <a:off x="4644008" y="1412776"/>
            <a:ext cx="4041775" cy="609600"/>
          </a:xfrm>
        </p:spPr>
        <p:txBody>
          <a:bodyPr/>
          <a:lstStyle/>
          <a:p>
            <a:r>
              <a:rPr lang="en-US" sz="1800" b="1" dirty="0"/>
              <a:t>Data frame After </a:t>
            </a:r>
            <a:r>
              <a:rPr lang="en-US" sz="1800" b="1" dirty="0" smtClean="0"/>
              <a:t>Cleaning</a:t>
            </a:r>
            <a:endParaRPr lang="en-US" sz="1800" b="1" dirty="0"/>
          </a:p>
        </p:txBody>
      </p:sp>
      <p:sp>
        <p:nvSpPr>
          <p:cNvPr id="3" name="Date Placeholder 2"/>
          <p:cNvSpPr>
            <a:spLocks noGrp="1"/>
          </p:cNvSpPr>
          <p:nvPr>
            <p:ph type="dt" sz="half" idx="10"/>
          </p:nvPr>
        </p:nvSpPr>
        <p:spPr/>
        <p:txBody>
          <a:bodyPr/>
          <a:lstStyle/>
          <a:p>
            <a:fld id="{40BAADF0-1749-4E8B-9691-B44A5F8C0895}" type="datetime1">
              <a:rPr lang="en-US" smtClean="0"/>
              <a:t>1/29/2022</a:t>
            </a:fld>
            <a:endParaRPr lang="en-US"/>
          </a:p>
        </p:txBody>
      </p:sp>
      <p:sp>
        <p:nvSpPr>
          <p:cNvPr id="4" name="Footer Placeholder 3"/>
          <p:cNvSpPr>
            <a:spLocks noGrp="1"/>
          </p:cNvSpPr>
          <p:nvPr>
            <p:ph type="ftr" sz="quarter" idx="11"/>
          </p:nvPr>
        </p:nvSpPr>
        <p:spPr/>
        <p:txBody>
          <a:bodyPr/>
          <a:lstStyle/>
          <a:p>
            <a:r>
              <a:rPr lang="en-US" smtClean="0"/>
              <a:t>Footer Text</a:t>
            </a:r>
            <a:endParaRPr lang="en-US"/>
          </a:p>
        </p:txBody>
      </p:sp>
      <p:sp>
        <p:nvSpPr>
          <p:cNvPr id="5" name="Slide Number Placeholder 4"/>
          <p:cNvSpPr>
            <a:spLocks noGrp="1"/>
          </p:cNvSpPr>
          <p:nvPr>
            <p:ph type="sldNum" sz="quarter" idx="12"/>
          </p:nvPr>
        </p:nvSpPr>
        <p:spPr/>
        <p:txBody>
          <a:bodyPr/>
          <a:lstStyle/>
          <a:p>
            <a:fld id="{BA9B540C-44DA-4F69-89C9-7C84606640D3}" type="slidenum">
              <a:rPr lang="en-US" smtClean="0"/>
              <a:pPr/>
              <a:t>10</a:t>
            </a:fld>
            <a:endParaRPr lang="en-US"/>
          </a:p>
        </p:txBody>
      </p:sp>
      <p:pic>
        <p:nvPicPr>
          <p:cNvPr id="11" name="Content Placeholder 10"/>
          <p:cNvPicPr>
            <a:picLocks noGrp="1" noChangeAspect="1"/>
          </p:cNvPicPr>
          <p:nvPr>
            <p:ph sz="quarter" idx="13"/>
          </p:nvPr>
        </p:nvPicPr>
        <p:blipFill>
          <a:blip r:embed="rId2" cstate="print">
            <a:extLst>
              <a:ext uri="{28A0092B-C50C-407E-A947-70E740481C1C}">
                <a14:useLocalDpi xmlns:a14="http://schemas.microsoft.com/office/drawing/2010/main" val="0"/>
              </a:ext>
            </a:extLst>
          </a:blip>
          <a:stretch>
            <a:fillRect/>
          </a:stretch>
        </p:blipFill>
        <p:spPr>
          <a:xfrm>
            <a:off x="395536" y="2204864"/>
            <a:ext cx="4103439" cy="3888432"/>
          </a:xfrm>
        </p:spPr>
      </p:pic>
      <p:pic>
        <p:nvPicPr>
          <p:cNvPr id="12" name="Content Placeholder 11"/>
          <p:cNvPicPr>
            <a:picLocks noGrp="1" noChangeAspect="1"/>
          </p:cNvPicPr>
          <p:nvPr>
            <p:ph sz="quarter" idx="14"/>
          </p:nvPr>
        </p:nvPicPr>
        <p:blipFill>
          <a:blip r:embed="rId3" cstate="print">
            <a:extLst>
              <a:ext uri="{28A0092B-C50C-407E-A947-70E740481C1C}">
                <a14:useLocalDpi xmlns:a14="http://schemas.microsoft.com/office/drawing/2010/main" val="0"/>
              </a:ext>
            </a:extLst>
          </a:blip>
          <a:stretch>
            <a:fillRect/>
          </a:stretch>
        </p:blipFill>
        <p:spPr>
          <a:xfrm>
            <a:off x="4672013" y="2204864"/>
            <a:ext cx="4076451" cy="3888432"/>
          </a:xfrm>
        </p:spPr>
      </p:pic>
    </p:spTree>
    <p:extLst>
      <p:ext uri="{BB962C8B-B14F-4D97-AF65-F5344CB8AC3E}">
        <p14:creationId xmlns:p14="http://schemas.microsoft.com/office/powerpoint/2010/main" val="330481713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116632"/>
            <a:ext cx="8229600" cy="1368152"/>
          </a:xfrm>
        </p:spPr>
        <p:txBody>
          <a:bodyPr/>
          <a:lstStyle/>
          <a:p>
            <a:r>
              <a:rPr lang="en-US" sz="4000" b="1" dirty="0">
                <a:effectLst/>
              </a:rPr>
              <a:t>Categorical Data Analysis</a:t>
            </a:r>
            <a:r>
              <a:rPr lang="en-US" b="1" dirty="0">
                <a:effectLst/>
              </a:rPr>
              <a:t/>
            </a:r>
            <a:br>
              <a:rPr lang="en-US" b="1" dirty="0">
                <a:effectLst/>
              </a:rPr>
            </a:br>
            <a:r>
              <a:rPr lang="en-US" sz="4000" b="1" dirty="0" smtClean="0">
                <a:effectLst/>
              </a:rPr>
              <a:t>with Pivot Table</a:t>
            </a:r>
            <a:endParaRPr lang="en-US" dirty="0"/>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99592" y="1700809"/>
            <a:ext cx="7200800" cy="3713178"/>
          </a:xfrm>
        </p:spPr>
      </p:pic>
      <p:sp>
        <p:nvSpPr>
          <p:cNvPr id="4" name="Date Placeholder 3"/>
          <p:cNvSpPr>
            <a:spLocks noGrp="1"/>
          </p:cNvSpPr>
          <p:nvPr>
            <p:ph type="dt" sz="half" idx="10"/>
          </p:nvPr>
        </p:nvSpPr>
        <p:spPr/>
        <p:txBody>
          <a:bodyPr/>
          <a:lstStyle/>
          <a:p>
            <a:fld id="{B11D738E-8962-435F-8C43-147B8DD7E819}" type="datetime1">
              <a:rPr lang="en-US" smtClean="0"/>
              <a:t>1/29/2022</a:t>
            </a:fld>
            <a:endParaRPr lang="en-US"/>
          </a:p>
        </p:txBody>
      </p:sp>
      <p:sp>
        <p:nvSpPr>
          <p:cNvPr id="5" name="Footer Placeholder 4"/>
          <p:cNvSpPr>
            <a:spLocks noGrp="1"/>
          </p:cNvSpPr>
          <p:nvPr>
            <p:ph type="ftr" sz="quarter" idx="11"/>
          </p:nvPr>
        </p:nvSpPr>
        <p:spPr/>
        <p:txBody>
          <a:bodyPr/>
          <a:lstStyle/>
          <a:p>
            <a:r>
              <a:rPr lang="en-US" smtClean="0"/>
              <a:t>Footer Text</a:t>
            </a:r>
            <a:endParaRPr lang="en-US"/>
          </a:p>
        </p:txBody>
      </p:sp>
      <p:sp>
        <p:nvSpPr>
          <p:cNvPr id="6" name="Slide Number Placeholder 5"/>
          <p:cNvSpPr>
            <a:spLocks noGrp="1"/>
          </p:cNvSpPr>
          <p:nvPr>
            <p:ph type="sldNum" sz="quarter" idx="12"/>
          </p:nvPr>
        </p:nvSpPr>
        <p:spPr/>
        <p:txBody>
          <a:bodyPr/>
          <a:lstStyle/>
          <a:p>
            <a:fld id="{BA9B540C-44DA-4F69-89C9-7C84606640D3}" type="slidenum">
              <a:rPr lang="en-US" smtClean="0"/>
              <a:pPr/>
              <a:t>11</a:t>
            </a:fld>
            <a:endParaRPr lang="en-US"/>
          </a:p>
        </p:txBody>
      </p:sp>
    </p:spTree>
    <p:extLst>
      <p:ext uri="{BB962C8B-B14F-4D97-AF65-F5344CB8AC3E}">
        <p14:creationId xmlns:p14="http://schemas.microsoft.com/office/powerpoint/2010/main" val="356532055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dirty="0" smtClean="0">
                <a:effectLst/>
              </a:rPr>
              <a:t>Numerical Data </a:t>
            </a:r>
            <a:r>
              <a:rPr lang="en-US" sz="4000" b="1" dirty="0">
                <a:effectLst/>
              </a:rPr>
              <a:t>Analysis</a:t>
            </a:r>
            <a:br>
              <a:rPr lang="en-US" sz="4000" b="1" dirty="0">
                <a:effectLst/>
              </a:rPr>
            </a:br>
            <a:r>
              <a:rPr lang="en-US" sz="4000" b="1" dirty="0">
                <a:effectLst/>
              </a:rPr>
              <a:t>with Pivot Table</a:t>
            </a:r>
            <a:endParaRPr lang="en-US" sz="4000" dirty="0"/>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87624" y="1600200"/>
            <a:ext cx="6912768" cy="4525963"/>
          </a:xfrm>
        </p:spPr>
      </p:pic>
      <p:sp>
        <p:nvSpPr>
          <p:cNvPr id="4" name="Date Placeholder 3"/>
          <p:cNvSpPr>
            <a:spLocks noGrp="1"/>
          </p:cNvSpPr>
          <p:nvPr>
            <p:ph type="dt" sz="half" idx="10"/>
          </p:nvPr>
        </p:nvSpPr>
        <p:spPr/>
        <p:txBody>
          <a:bodyPr/>
          <a:lstStyle/>
          <a:p>
            <a:fld id="{B11D738E-8962-435F-8C43-147B8DD7E819}" type="datetime1">
              <a:rPr lang="en-US" smtClean="0"/>
              <a:t>1/29/2022</a:t>
            </a:fld>
            <a:endParaRPr lang="en-US"/>
          </a:p>
        </p:txBody>
      </p:sp>
      <p:sp>
        <p:nvSpPr>
          <p:cNvPr id="5" name="Footer Placeholder 4"/>
          <p:cNvSpPr>
            <a:spLocks noGrp="1"/>
          </p:cNvSpPr>
          <p:nvPr>
            <p:ph type="ftr" sz="quarter" idx="11"/>
          </p:nvPr>
        </p:nvSpPr>
        <p:spPr/>
        <p:txBody>
          <a:bodyPr/>
          <a:lstStyle/>
          <a:p>
            <a:r>
              <a:rPr lang="en-US" smtClean="0"/>
              <a:t>Footer Text</a:t>
            </a:r>
            <a:endParaRPr lang="en-US"/>
          </a:p>
        </p:txBody>
      </p:sp>
      <p:sp>
        <p:nvSpPr>
          <p:cNvPr id="6" name="Slide Number Placeholder 5"/>
          <p:cNvSpPr>
            <a:spLocks noGrp="1"/>
          </p:cNvSpPr>
          <p:nvPr>
            <p:ph type="sldNum" sz="quarter" idx="12"/>
          </p:nvPr>
        </p:nvSpPr>
        <p:spPr/>
        <p:txBody>
          <a:bodyPr/>
          <a:lstStyle/>
          <a:p>
            <a:fld id="{BA9B540C-44DA-4F69-89C9-7C84606640D3}" type="slidenum">
              <a:rPr lang="en-US" smtClean="0"/>
              <a:pPr/>
              <a:t>12</a:t>
            </a:fld>
            <a:endParaRPr lang="en-US"/>
          </a:p>
        </p:txBody>
      </p:sp>
    </p:spTree>
    <p:extLst>
      <p:ext uri="{BB962C8B-B14F-4D97-AF65-F5344CB8AC3E}">
        <p14:creationId xmlns:p14="http://schemas.microsoft.com/office/powerpoint/2010/main" val="272318361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520" y="188640"/>
            <a:ext cx="8663880" cy="576064"/>
          </a:xfrm>
        </p:spPr>
        <p:txBody>
          <a:bodyPr/>
          <a:lstStyle/>
          <a:p>
            <a:r>
              <a:rPr lang="en-US" sz="3200" dirty="0"/>
              <a:t>Mean, Median and </a:t>
            </a:r>
            <a:r>
              <a:rPr lang="en-US" sz="3200" dirty="0" err="1" smtClean="0"/>
              <a:t>Standrad</a:t>
            </a:r>
            <a:r>
              <a:rPr lang="en-US" sz="3200" dirty="0" smtClean="0"/>
              <a:t> Deviation</a:t>
            </a:r>
            <a:endParaRPr lang="en-IN" sz="3200" dirty="0"/>
          </a:p>
        </p:txBody>
      </p:sp>
      <p:pic>
        <p:nvPicPr>
          <p:cNvPr id="10" name="Content Placeholder 9"/>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43608" y="980728"/>
            <a:ext cx="7027066" cy="3816424"/>
          </a:xfrm>
        </p:spPr>
      </p:pic>
      <p:sp>
        <p:nvSpPr>
          <p:cNvPr id="9" name="Text Placeholder 8"/>
          <p:cNvSpPr>
            <a:spLocks noGrp="1"/>
          </p:cNvSpPr>
          <p:nvPr>
            <p:ph type="body" sz="half" idx="2"/>
          </p:nvPr>
        </p:nvSpPr>
        <p:spPr>
          <a:xfrm>
            <a:off x="539552" y="4869160"/>
            <a:ext cx="8208912" cy="1008112"/>
          </a:xfrm>
        </p:spPr>
        <p:txBody>
          <a:bodyPr>
            <a:normAutofit fontScale="77500" lnSpcReduction="20000"/>
          </a:bodyPr>
          <a:lstStyle/>
          <a:p>
            <a:pPr marL="285750" indent="-285750" algn="l">
              <a:buFont typeface="Arial" pitchFamily="34" charset="0"/>
              <a:buChar char="•"/>
            </a:pPr>
            <a:r>
              <a:rPr lang="en-US" b="1" dirty="0" smtClean="0"/>
              <a:t>Here by given data all numerical data analysis as described with describe function </a:t>
            </a:r>
          </a:p>
          <a:p>
            <a:pPr marL="285750" indent="-285750" algn="l">
              <a:buFont typeface="Arial" pitchFamily="34" charset="0"/>
              <a:buChar char="•"/>
            </a:pPr>
            <a:r>
              <a:rPr lang="en-US" b="1" dirty="0" smtClean="0"/>
              <a:t>which makes pure analysis of data frame and all numerical data has arrange with “count “,’mean’, “</a:t>
            </a:r>
            <a:r>
              <a:rPr lang="en-US" b="1" dirty="0" err="1" smtClean="0"/>
              <a:t>Std</a:t>
            </a:r>
            <a:r>
              <a:rPr lang="en-US" b="1" dirty="0" smtClean="0"/>
              <a:t>” of all kilometers and offer price analysis.</a:t>
            </a:r>
          </a:p>
          <a:p>
            <a:pPr marL="285750" indent="-285750" algn="l">
              <a:buFont typeface="Arial" pitchFamily="34" charset="0"/>
              <a:buChar char="•"/>
            </a:pPr>
            <a:r>
              <a:rPr lang="en-US" b="1" dirty="0" smtClean="0"/>
              <a:t>We can grab data easily based on customer requirement</a:t>
            </a:r>
            <a:endParaRPr lang="en-IN" b="1" dirty="0"/>
          </a:p>
        </p:txBody>
      </p:sp>
      <p:sp>
        <p:nvSpPr>
          <p:cNvPr id="4" name="Date Placeholder 3"/>
          <p:cNvSpPr>
            <a:spLocks noGrp="1"/>
          </p:cNvSpPr>
          <p:nvPr>
            <p:ph type="dt" sz="half" idx="10"/>
          </p:nvPr>
        </p:nvSpPr>
        <p:spPr/>
        <p:txBody>
          <a:bodyPr/>
          <a:lstStyle/>
          <a:p>
            <a:fld id="{E34CF3C7-6809-4F39-BD67-A75817BDDE0A}" type="datetime1">
              <a:rPr lang="en-US" smtClean="0"/>
              <a:t>1/29/2022</a:t>
            </a:fld>
            <a:endParaRPr lang="en-US"/>
          </a:p>
        </p:txBody>
      </p:sp>
      <p:sp>
        <p:nvSpPr>
          <p:cNvPr id="5" name="Footer Placeholder 4"/>
          <p:cNvSpPr>
            <a:spLocks noGrp="1"/>
          </p:cNvSpPr>
          <p:nvPr>
            <p:ph type="ftr" sz="quarter" idx="11"/>
          </p:nvPr>
        </p:nvSpPr>
        <p:spPr/>
        <p:txBody>
          <a:bodyPr/>
          <a:lstStyle/>
          <a:p>
            <a:r>
              <a:rPr lang="en-US" smtClean="0"/>
              <a:t>Footer Text</a:t>
            </a:r>
            <a:endParaRPr lang="en-US"/>
          </a:p>
        </p:txBody>
      </p:sp>
      <p:sp>
        <p:nvSpPr>
          <p:cNvPr id="6" name="Slide Number Placeholder 5"/>
          <p:cNvSpPr>
            <a:spLocks noGrp="1"/>
          </p:cNvSpPr>
          <p:nvPr>
            <p:ph type="sldNum" sz="quarter" idx="12"/>
          </p:nvPr>
        </p:nvSpPr>
        <p:spPr/>
        <p:txBody>
          <a:bodyPr/>
          <a:lstStyle/>
          <a:p>
            <a:fld id="{BA9B540C-44DA-4F69-89C9-7C84606640D3}" type="slidenum">
              <a:rPr lang="en-US" smtClean="0"/>
              <a:pPr/>
              <a:t>13</a:t>
            </a:fld>
            <a:endParaRPr lang="en-US"/>
          </a:p>
        </p:txBody>
      </p:sp>
    </p:spTree>
    <p:extLst>
      <p:ext uri="{BB962C8B-B14F-4D97-AF65-F5344CB8AC3E}">
        <p14:creationId xmlns:p14="http://schemas.microsoft.com/office/powerpoint/2010/main" val="414481914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836712"/>
          </a:xfrm>
        </p:spPr>
        <p:txBody>
          <a:bodyPr/>
          <a:lstStyle/>
          <a:p>
            <a:r>
              <a:rPr lang="en-US" sz="2800" dirty="0">
                <a:latin typeface="Palatino Linotype" pitchFamily="18" charset="0"/>
              </a:rPr>
              <a:t>DATA VISUALIZATION</a:t>
            </a:r>
            <a:endParaRPr lang="en-IN" sz="2800" dirty="0">
              <a:latin typeface="Palatino Linotype" pitchFamily="18" charset="0"/>
            </a:endParaRPr>
          </a:p>
        </p:txBody>
      </p:sp>
      <p:sp>
        <p:nvSpPr>
          <p:cNvPr id="3" name="Content Placeholder 2"/>
          <p:cNvSpPr>
            <a:spLocks noGrp="1"/>
          </p:cNvSpPr>
          <p:nvPr>
            <p:ph idx="1"/>
          </p:nvPr>
        </p:nvSpPr>
        <p:spPr>
          <a:xfrm>
            <a:off x="457200" y="1124744"/>
            <a:ext cx="8229600" cy="5001419"/>
          </a:xfrm>
        </p:spPr>
        <p:txBody>
          <a:bodyPr>
            <a:noAutofit/>
          </a:bodyPr>
          <a:lstStyle/>
          <a:p>
            <a:pPr marL="0" indent="0" algn="just">
              <a:buNone/>
            </a:pPr>
            <a:r>
              <a:rPr lang="en-US" sz="1800" b="1" u="sng" dirty="0" err="1" smtClean="0">
                <a:latin typeface="Corbel" pitchFamily="34" charset="0"/>
                <a:ea typeface="+mn-lt"/>
                <a:cs typeface="Calibri" pitchFamily="34" charset="0"/>
              </a:rPr>
              <a:t>Uni</a:t>
            </a:r>
            <a:r>
              <a:rPr lang="en-US" sz="1800" b="1" u="sng" dirty="0" smtClean="0">
                <a:latin typeface="Corbel" pitchFamily="34" charset="0"/>
                <a:ea typeface="+mn-lt"/>
                <a:cs typeface="Calibri" pitchFamily="34" charset="0"/>
              </a:rPr>
              <a:t> </a:t>
            </a:r>
            <a:r>
              <a:rPr lang="en-US" sz="1800" b="1" u="sng" dirty="0" err="1" smtClean="0">
                <a:latin typeface="Corbel" pitchFamily="34" charset="0"/>
                <a:ea typeface="+mn-lt"/>
                <a:cs typeface="Calibri" pitchFamily="34" charset="0"/>
              </a:rPr>
              <a:t>variate</a:t>
            </a:r>
            <a:r>
              <a:rPr lang="en-US" sz="1800" b="1" u="sng" dirty="0" smtClean="0">
                <a:latin typeface="Corbel" pitchFamily="34" charset="0"/>
                <a:ea typeface="+mn-lt"/>
                <a:cs typeface="Calibri" pitchFamily="34" charset="0"/>
              </a:rPr>
              <a:t> </a:t>
            </a:r>
            <a:r>
              <a:rPr lang="en-US" sz="1800" b="1" u="sng" dirty="0">
                <a:latin typeface="Corbel" pitchFamily="34" charset="0"/>
                <a:ea typeface="+mn-lt"/>
                <a:cs typeface="Calibri" pitchFamily="34" charset="0"/>
              </a:rPr>
              <a:t>analysis</a:t>
            </a:r>
            <a:r>
              <a:rPr lang="en-US" sz="1800" b="1" dirty="0">
                <a:latin typeface="Corbel" pitchFamily="34" charset="0"/>
                <a:ea typeface="+mn-lt"/>
                <a:cs typeface="Calibri" pitchFamily="34" charset="0"/>
              </a:rPr>
              <a:t> </a:t>
            </a:r>
            <a:r>
              <a:rPr lang="en-US" sz="1800" dirty="0">
                <a:latin typeface="Corbel" pitchFamily="34" charset="0"/>
                <a:ea typeface="+mn-lt"/>
                <a:cs typeface="Calibri" pitchFamily="34" charset="0"/>
              </a:rPr>
              <a:t>:</a:t>
            </a:r>
          </a:p>
          <a:p>
            <a:pPr algn="just"/>
            <a:r>
              <a:rPr lang="en-US" sz="1600" dirty="0">
                <a:latin typeface="Corbel" pitchFamily="34" charset="0"/>
                <a:ea typeface="+mn-lt"/>
                <a:cs typeface="Calibri" pitchFamily="34" charset="0"/>
              </a:rPr>
              <a:t>Analysis of only one variable to summarize the data and find patterns in them.</a:t>
            </a:r>
            <a:endParaRPr lang="en-US" sz="1600" dirty="0">
              <a:latin typeface="Corbel" pitchFamily="34" charset="0"/>
              <a:cs typeface="Calibri" pitchFamily="34" charset="0"/>
            </a:endParaRPr>
          </a:p>
          <a:p>
            <a:pPr algn="just"/>
            <a:r>
              <a:rPr lang="en-US" sz="1600" dirty="0">
                <a:latin typeface="Corbel" pitchFamily="34" charset="0"/>
                <a:ea typeface="+mn-lt"/>
                <a:cs typeface="Calibri" pitchFamily="34" charset="0"/>
              </a:rPr>
              <a:t>There are many different ways people use </a:t>
            </a:r>
            <a:r>
              <a:rPr lang="en-US" sz="1600" dirty="0" err="1" smtClean="0">
                <a:latin typeface="Corbel" pitchFamily="34" charset="0"/>
                <a:ea typeface="+mn-lt"/>
                <a:cs typeface="Calibri" pitchFamily="34" charset="0"/>
              </a:rPr>
              <a:t>uni</a:t>
            </a:r>
            <a:r>
              <a:rPr lang="en-US" sz="1600" dirty="0" smtClean="0">
                <a:latin typeface="Corbel" pitchFamily="34" charset="0"/>
                <a:ea typeface="+mn-lt"/>
                <a:cs typeface="Calibri" pitchFamily="34" charset="0"/>
              </a:rPr>
              <a:t> variant analysis</a:t>
            </a:r>
            <a:r>
              <a:rPr lang="en-US" sz="1600" dirty="0">
                <a:latin typeface="Corbel" pitchFamily="34" charset="0"/>
                <a:ea typeface="+mn-lt"/>
                <a:cs typeface="Calibri" pitchFamily="34" charset="0"/>
              </a:rPr>
              <a:t>. The most common </a:t>
            </a:r>
            <a:r>
              <a:rPr lang="en-US" sz="1600" dirty="0" err="1" smtClean="0">
                <a:latin typeface="Corbel" pitchFamily="34" charset="0"/>
                <a:ea typeface="+mn-lt"/>
                <a:cs typeface="Calibri" pitchFamily="34" charset="0"/>
              </a:rPr>
              <a:t>uni</a:t>
            </a:r>
            <a:r>
              <a:rPr lang="en-US" sz="1600" dirty="0" smtClean="0">
                <a:latin typeface="Corbel" pitchFamily="34" charset="0"/>
                <a:ea typeface="+mn-lt"/>
                <a:cs typeface="Calibri" pitchFamily="34" charset="0"/>
              </a:rPr>
              <a:t> variant </a:t>
            </a:r>
            <a:r>
              <a:rPr lang="en-US" sz="1600" dirty="0">
                <a:latin typeface="Corbel" pitchFamily="34" charset="0"/>
                <a:ea typeface="+mn-lt"/>
                <a:cs typeface="Calibri" pitchFamily="34" charset="0"/>
              </a:rPr>
              <a:t>analysis is checking the central tendency (mean, median and mode), the range, the maximum and minimum values, and standard deviation of a variable</a:t>
            </a:r>
            <a:r>
              <a:rPr lang="en-US" sz="1600" dirty="0" smtClean="0">
                <a:latin typeface="Corbel" pitchFamily="34" charset="0"/>
                <a:ea typeface="+mn-lt"/>
                <a:cs typeface="Calibri" pitchFamily="34" charset="0"/>
              </a:rPr>
              <a:t>.</a:t>
            </a:r>
          </a:p>
          <a:p>
            <a:pPr marL="0" indent="0" algn="just">
              <a:buNone/>
            </a:pPr>
            <a:endParaRPr lang="en-US" sz="1600" dirty="0">
              <a:latin typeface="Corbel" pitchFamily="34" charset="0"/>
              <a:ea typeface="+mn-lt"/>
              <a:cs typeface="Calibri" pitchFamily="34" charset="0"/>
            </a:endParaRPr>
          </a:p>
          <a:p>
            <a:pPr marL="0" indent="0" algn="just">
              <a:buNone/>
            </a:pPr>
            <a:r>
              <a:rPr lang="en-US" sz="1800" b="1" u="sng" dirty="0" smtClean="0">
                <a:latin typeface="Corbel" pitchFamily="34" charset="0"/>
                <a:ea typeface="+mn-lt"/>
                <a:cs typeface="Calibri" pitchFamily="34" charset="0"/>
              </a:rPr>
              <a:t>Bi </a:t>
            </a:r>
            <a:r>
              <a:rPr lang="en-US" sz="1800" b="1" u="sng" dirty="0" err="1" smtClean="0">
                <a:latin typeface="Corbel" pitchFamily="34" charset="0"/>
                <a:ea typeface="+mn-lt"/>
                <a:cs typeface="Calibri" pitchFamily="34" charset="0"/>
              </a:rPr>
              <a:t>variate</a:t>
            </a:r>
            <a:r>
              <a:rPr lang="en-US" sz="1800" b="1" u="sng" dirty="0">
                <a:latin typeface="Corbel" pitchFamily="34" charset="0"/>
                <a:ea typeface="+mn-lt"/>
                <a:cs typeface="Calibri" pitchFamily="34" charset="0"/>
              </a:rPr>
              <a:t>  analysis</a:t>
            </a:r>
            <a:r>
              <a:rPr lang="en-US" sz="1800" b="1" dirty="0">
                <a:latin typeface="Corbel" pitchFamily="34" charset="0"/>
                <a:ea typeface="+mn-lt"/>
                <a:cs typeface="Calibri" pitchFamily="34" charset="0"/>
              </a:rPr>
              <a:t> : </a:t>
            </a:r>
          </a:p>
          <a:p>
            <a:pPr algn="just"/>
            <a:r>
              <a:rPr lang="en-US" sz="1600" dirty="0">
                <a:latin typeface="Corbel" pitchFamily="34" charset="0"/>
                <a:ea typeface="+mn-lt"/>
                <a:cs typeface="Calibri" pitchFamily="34" charset="0"/>
              </a:rPr>
              <a:t>It involves analysis of two variables for determining then relationship between them.</a:t>
            </a:r>
            <a:endParaRPr lang="en-US" sz="1600" dirty="0">
              <a:latin typeface="Corbel" pitchFamily="34" charset="0"/>
              <a:cs typeface="Calibri" pitchFamily="34" charset="0"/>
            </a:endParaRPr>
          </a:p>
          <a:p>
            <a:pPr algn="just"/>
            <a:r>
              <a:rPr lang="en-US" sz="1600" dirty="0">
                <a:latin typeface="Corbel" pitchFamily="34" charset="0"/>
                <a:ea typeface="+mn-lt"/>
                <a:cs typeface="Calibri" pitchFamily="34" charset="0"/>
              </a:rPr>
              <a:t>These variables could be dependent or independent to each other. In Bivariate analysis is that there is always a Y-value for each X-value.</a:t>
            </a:r>
          </a:p>
          <a:p>
            <a:pPr algn="just"/>
            <a:endParaRPr lang="en-US" sz="1600" dirty="0">
              <a:latin typeface="Corbel" pitchFamily="34" charset="0"/>
              <a:ea typeface="+mn-lt"/>
              <a:cs typeface="Calibri" pitchFamily="34" charset="0"/>
            </a:endParaRPr>
          </a:p>
          <a:p>
            <a:pPr marL="0" indent="0" algn="just">
              <a:buNone/>
            </a:pPr>
            <a:r>
              <a:rPr lang="en-US" sz="1800" b="1" u="sng" dirty="0" smtClean="0">
                <a:latin typeface="Corbel" pitchFamily="34" charset="0"/>
                <a:ea typeface="+mn-lt"/>
                <a:cs typeface="Calibri" pitchFamily="34" charset="0"/>
              </a:rPr>
              <a:t>Multi </a:t>
            </a:r>
            <a:r>
              <a:rPr lang="en-US" sz="1800" b="1" u="sng" dirty="0" err="1" smtClean="0">
                <a:latin typeface="Corbel" pitchFamily="34" charset="0"/>
                <a:ea typeface="+mn-lt"/>
                <a:cs typeface="Calibri" pitchFamily="34" charset="0"/>
              </a:rPr>
              <a:t>variate</a:t>
            </a:r>
            <a:r>
              <a:rPr lang="en-US" sz="1800" b="1" u="sng" dirty="0" smtClean="0">
                <a:latin typeface="Corbel" pitchFamily="34" charset="0"/>
                <a:ea typeface="+mn-lt"/>
                <a:cs typeface="Calibri" pitchFamily="34" charset="0"/>
              </a:rPr>
              <a:t> </a:t>
            </a:r>
            <a:r>
              <a:rPr lang="en-US" sz="1800" b="1" u="sng" dirty="0">
                <a:latin typeface="Corbel" pitchFamily="34" charset="0"/>
                <a:ea typeface="+mn-lt"/>
                <a:cs typeface="Calibri" pitchFamily="34" charset="0"/>
              </a:rPr>
              <a:t>analysis</a:t>
            </a:r>
            <a:r>
              <a:rPr lang="en-US" sz="1800" b="1" dirty="0">
                <a:latin typeface="Corbel" pitchFamily="34" charset="0"/>
                <a:ea typeface="+mn-lt"/>
                <a:cs typeface="Calibri" pitchFamily="34" charset="0"/>
              </a:rPr>
              <a:t> :</a:t>
            </a:r>
          </a:p>
          <a:p>
            <a:pPr algn="just"/>
            <a:r>
              <a:rPr lang="en-US" sz="1600" dirty="0">
                <a:latin typeface="Corbel" pitchFamily="34" charset="0"/>
                <a:ea typeface="+mn-lt"/>
                <a:cs typeface="Calibri" pitchFamily="34" charset="0"/>
              </a:rPr>
              <a:t>Analysis multiple variable to find the relationship between them and there relevance to the problem.</a:t>
            </a:r>
          </a:p>
          <a:p>
            <a:pPr algn="just"/>
            <a:r>
              <a:rPr lang="en-US" sz="1600" dirty="0">
                <a:latin typeface="Corbel" pitchFamily="34" charset="0"/>
                <a:ea typeface="+mn-lt"/>
                <a:cs typeface="Calibri" pitchFamily="34" charset="0"/>
              </a:rPr>
              <a:t>For three variables, you can create a 3-D model to study the relationship (also known as tri-</a:t>
            </a:r>
            <a:r>
              <a:rPr lang="en-US" sz="1600" dirty="0" err="1">
                <a:latin typeface="Corbel" pitchFamily="34" charset="0"/>
                <a:ea typeface="+mn-lt"/>
                <a:cs typeface="Calibri" pitchFamily="34" charset="0"/>
              </a:rPr>
              <a:t>variate</a:t>
            </a:r>
            <a:r>
              <a:rPr lang="en-US" sz="1600" dirty="0">
                <a:latin typeface="Corbel" pitchFamily="34" charset="0"/>
                <a:ea typeface="+mn-lt"/>
                <a:cs typeface="Calibri" pitchFamily="34" charset="0"/>
              </a:rPr>
              <a:t> Analysis). However, since we cannot visualize anything above the third dimension, we often rely on other techniques for us to be able to grasp the relationship in the data.</a:t>
            </a:r>
            <a:endParaRPr lang="en-US" sz="1600" dirty="0">
              <a:latin typeface="Corbel" pitchFamily="34" charset="0"/>
              <a:cs typeface="Calibri" pitchFamily="34" charset="0"/>
            </a:endParaRPr>
          </a:p>
          <a:p>
            <a:endParaRPr lang="en-IN" sz="1600" dirty="0">
              <a:latin typeface="Corbel" pitchFamily="34" charset="0"/>
              <a:cs typeface="Calibri" pitchFamily="34" charset="0"/>
            </a:endParaRPr>
          </a:p>
        </p:txBody>
      </p:sp>
      <p:sp>
        <p:nvSpPr>
          <p:cNvPr id="4" name="Date Placeholder 3"/>
          <p:cNvSpPr>
            <a:spLocks noGrp="1"/>
          </p:cNvSpPr>
          <p:nvPr>
            <p:ph type="dt" sz="half" idx="10"/>
          </p:nvPr>
        </p:nvSpPr>
        <p:spPr/>
        <p:txBody>
          <a:bodyPr/>
          <a:lstStyle/>
          <a:p>
            <a:fld id="{B11D738E-8962-435F-8C43-147B8DD7E819}" type="datetime1">
              <a:rPr lang="en-US" smtClean="0"/>
              <a:t>1/29/2022</a:t>
            </a:fld>
            <a:endParaRPr lang="en-US"/>
          </a:p>
        </p:txBody>
      </p:sp>
      <p:sp>
        <p:nvSpPr>
          <p:cNvPr id="5" name="Footer Placeholder 4"/>
          <p:cNvSpPr>
            <a:spLocks noGrp="1"/>
          </p:cNvSpPr>
          <p:nvPr>
            <p:ph type="ftr" sz="quarter" idx="11"/>
          </p:nvPr>
        </p:nvSpPr>
        <p:spPr/>
        <p:txBody>
          <a:bodyPr/>
          <a:lstStyle/>
          <a:p>
            <a:r>
              <a:rPr lang="en-US" smtClean="0"/>
              <a:t>Footer Text</a:t>
            </a:r>
            <a:endParaRPr lang="en-US"/>
          </a:p>
        </p:txBody>
      </p:sp>
      <p:sp>
        <p:nvSpPr>
          <p:cNvPr id="6" name="Slide Number Placeholder 5"/>
          <p:cNvSpPr>
            <a:spLocks noGrp="1"/>
          </p:cNvSpPr>
          <p:nvPr>
            <p:ph type="sldNum" sz="quarter" idx="12"/>
          </p:nvPr>
        </p:nvSpPr>
        <p:spPr/>
        <p:txBody>
          <a:bodyPr/>
          <a:lstStyle/>
          <a:p>
            <a:fld id="{BA9B540C-44DA-4F69-89C9-7C84606640D3}" type="slidenum">
              <a:rPr lang="en-US" smtClean="0"/>
              <a:pPr/>
              <a:t>14</a:t>
            </a:fld>
            <a:endParaRPr lang="en-US"/>
          </a:p>
        </p:txBody>
      </p:sp>
    </p:spTree>
    <p:extLst>
      <p:ext uri="{BB962C8B-B14F-4D97-AF65-F5344CB8AC3E}">
        <p14:creationId xmlns:p14="http://schemas.microsoft.com/office/powerpoint/2010/main" val="182332143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395536" y="2276872"/>
            <a:ext cx="8229600" cy="1440160"/>
          </a:xfrm>
        </p:spPr>
        <p:txBody>
          <a:bodyPr/>
          <a:lstStyle/>
          <a:p>
            <a:r>
              <a:rPr lang="en-US" dirty="0" err="1">
                <a:latin typeface="Arial Black" pitchFamily="34" charset="0"/>
              </a:rPr>
              <a:t>Uni-Variate</a:t>
            </a:r>
            <a:r>
              <a:rPr lang="en-US" dirty="0">
                <a:latin typeface="Arial Black" pitchFamily="34" charset="0"/>
              </a:rPr>
              <a:t> Analysis</a:t>
            </a:r>
            <a:endParaRPr lang="en-US" dirty="0"/>
          </a:p>
        </p:txBody>
      </p:sp>
      <p:sp>
        <p:nvSpPr>
          <p:cNvPr id="5" name="Date Placeholder 4"/>
          <p:cNvSpPr>
            <a:spLocks noGrp="1"/>
          </p:cNvSpPr>
          <p:nvPr>
            <p:ph type="dt" sz="half" idx="10"/>
          </p:nvPr>
        </p:nvSpPr>
        <p:spPr/>
        <p:txBody>
          <a:bodyPr/>
          <a:lstStyle/>
          <a:p>
            <a:fld id="{118BBB94-68E6-4675-A946-F1C5994EDBD7}" type="datetime1">
              <a:rPr lang="en-US" smtClean="0"/>
              <a:t>1/29/2022</a:t>
            </a:fld>
            <a:endParaRPr lang="en-US"/>
          </a:p>
        </p:txBody>
      </p:sp>
      <p:sp>
        <p:nvSpPr>
          <p:cNvPr id="6" name="Footer Placeholder 5"/>
          <p:cNvSpPr>
            <a:spLocks noGrp="1"/>
          </p:cNvSpPr>
          <p:nvPr>
            <p:ph type="ftr" sz="quarter" idx="11"/>
          </p:nvPr>
        </p:nvSpPr>
        <p:spPr/>
        <p:txBody>
          <a:bodyPr/>
          <a:lstStyle/>
          <a:p>
            <a:r>
              <a:rPr lang="en-US" smtClean="0"/>
              <a:t>Footer Text</a:t>
            </a:r>
            <a:endParaRPr lang="en-US"/>
          </a:p>
        </p:txBody>
      </p:sp>
      <p:sp>
        <p:nvSpPr>
          <p:cNvPr id="7" name="Slide Number Placeholder 6"/>
          <p:cNvSpPr>
            <a:spLocks noGrp="1"/>
          </p:cNvSpPr>
          <p:nvPr>
            <p:ph type="sldNum" sz="quarter" idx="12"/>
          </p:nvPr>
        </p:nvSpPr>
        <p:spPr/>
        <p:txBody>
          <a:bodyPr/>
          <a:lstStyle/>
          <a:p>
            <a:fld id="{BA9B540C-44DA-4F69-89C9-7C84606640D3}" type="slidenum">
              <a:rPr lang="en-US" smtClean="0"/>
              <a:pPr/>
              <a:t>15</a:t>
            </a:fld>
            <a:endParaRPr lang="en-US"/>
          </a:p>
        </p:txBody>
      </p:sp>
    </p:spTree>
    <p:extLst>
      <p:ext uri="{BB962C8B-B14F-4D97-AF65-F5344CB8AC3E}">
        <p14:creationId xmlns:p14="http://schemas.microsoft.com/office/powerpoint/2010/main" val="270523448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116632"/>
            <a:ext cx="8928992" cy="936104"/>
          </a:xfrm>
        </p:spPr>
        <p:txBody>
          <a:bodyPr/>
          <a:lstStyle/>
          <a:p>
            <a:r>
              <a:rPr lang="en-IN" sz="4000" dirty="0" err="1" smtClean="0"/>
              <a:t>Pieplot</a:t>
            </a:r>
            <a:r>
              <a:rPr lang="en-IN" sz="4000" dirty="0" smtClean="0"/>
              <a:t> with </a:t>
            </a:r>
            <a:r>
              <a:rPr lang="en-IN" sz="4000" dirty="0" err="1" smtClean="0"/>
              <a:t>univariate</a:t>
            </a:r>
            <a:endParaRPr lang="en-IN" sz="4000" dirty="0"/>
          </a:p>
        </p:txBody>
      </p:sp>
      <p:pic>
        <p:nvPicPr>
          <p:cNvPr id="9" name="Content Placeholder 8"/>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3528" y="2060848"/>
            <a:ext cx="4680520" cy="3869438"/>
          </a:xfrm>
        </p:spPr>
      </p:pic>
      <p:sp>
        <p:nvSpPr>
          <p:cNvPr id="8" name="Text Placeholder 7"/>
          <p:cNvSpPr>
            <a:spLocks noGrp="1"/>
          </p:cNvSpPr>
          <p:nvPr>
            <p:ph type="body" sz="half" idx="2"/>
          </p:nvPr>
        </p:nvSpPr>
        <p:spPr>
          <a:xfrm>
            <a:off x="5220072" y="1916832"/>
            <a:ext cx="3456384" cy="3687763"/>
          </a:xfrm>
        </p:spPr>
        <p:txBody>
          <a:bodyPr>
            <a:normAutofit/>
          </a:bodyPr>
          <a:lstStyle/>
          <a:p>
            <a:pPr marL="285750" indent="-285750" algn="l">
              <a:buFont typeface="Arial" pitchFamily="34" charset="0"/>
              <a:buChar char="•"/>
            </a:pPr>
            <a:r>
              <a:rPr lang="en-IN" sz="1800" b="1" dirty="0" smtClean="0"/>
              <a:t>Here we observed the all contains same number of cars.</a:t>
            </a:r>
          </a:p>
          <a:p>
            <a:pPr marL="285750" indent="-285750" algn="l">
              <a:buFont typeface="Arial" pitchFamily="34" charset="0"/>
              <a:buChar char="•"/>
            </a:pPr>
            <a:r>
              <a:rPr lang="en-IN" sz="1800" b="1" dirty="0" smtClean="0"/>
              <a:t>All city we have taken metropolitan cities .</a:t>
            </a:r>
          </a:p>
          <a:p>
            <a:pPr marL="285750" indent="-285750" algn="l">
              <a:buFont typeface="Arial" pitchFamily="34" charset="0"/>
              <a:buChar char="•"/>
            </a:pPr>
            <a:r>
              <a:rPr lang="en-IN" sz="1800" b="1" dirty="0" smtClean="0"/>
              <a:t>Because in metropolitan cities required well as cars due being  large distances of destinations</a:t>
            </a:r>
            <a:r>
              <a:rPr lang="en-IN" sz="1800" b="1" dirty="0"/>
              <a:t>.</a:t>
            </a:r>
            <a:endParaRPr lang="en-IN" sz="1800" b="1" dirty="0"/>
          </a:p>
        </p:txBody>
      </p:sp>
      <p:sp>
        <p:nvSpPr>
          <p:cNvPr id="4" name="Date Placeholder 3"/>
          <p:cNvSpPr>
            <a:spLocks noGrp="1"/>
          </p:cNvSpPr>
          <p:nvPr>
            <p:ph type="dt" sz="half" idx="10"/>
          </p:nvPr>
        </p:nvSpPr>
        <p:spPr/>
        <p:txBody>
          <a:bodyPr/>
          <a:lstStyle/>
          <a:p>
            <a:fld id="{B11D738E-8962-435F-8C43-147B8DD7E819}" type="datetime1">
              <a:rPr lang="en-US" smtClean="0"/>
              <a:t>1/29/2022</a:t>
            </a:fld>
            <a:endParaRPr lang="en-US"/>
          </a:p>
        </p:txBody>
      </p:sp>
      <p:sp>
        <p:nvSpPr>
          <p:cNvPr id="5" name="Footer Placeholder 4"/>
          <p:cNvSpPr>
            <a:spLocks noGrp="1"/>
          </p:cNvSpPr>
          <p:nvPr>
            <p:ph type="ftr" sz="quarter" idx="11"/>
          </p:nvPr>
        </p:nvSpPr>
        <p:spPr/>
        <p:txBody>
          <a:bodyPr/>
          <a:lstStyle/>
          <a:p>
            <a:r>
              <a:rPr lang="en-US" smtClean="0"/>
              <a:t>Footer Text</a:t>
            </a:r>
            <a:endParaRPr lang="en-US"/>
          </a:p>
        </p:txBody>
      </p:sp>
      <p:sp>
        <p:nvSpPr>
          <p:cNvPr id="6" name="Slide Number Placeholder 5"/>
          <p:cNvSpPr>
            <a:spLocks noGrp="1"/>
          </p:cNvSpPr>
          <p:nvPr>
            <p:ph type="sldNum" sz="quarter" idx="12"/>
          </p:nvPr>
        </p:nvSpPr>
        <p:spPr/>
        <p:txBody>
          <a:bodyPr/>
          <a:lstStyle/>
          <a:p>
            <a:fld id="{BA9B540C-44DA-4F69-89C9-7C84606640D3}" type="slidenum">
              <a:rPr lang="en-US" smtClean="0"/>
              <a:pPr/>
              <a:t>16</a:t>
            </a:fld>
            <a:endParaRPr lang="en-US"/>
          </a:p>
        </p:txBody>
      </p:sp>
    </p:spTree>
    <p:extLst>
      <p:ext uri="{BB962C8B-B14F-4D97-AF65-F5344CB8AC3E}">
        <p14:creationId xmlns:p14="http://schemas.microsoft.com/office/powerpoint/2010/main" val="420675522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457200" y="0"/>
            <a:ext cx="8229600" cy="1268760"/>
          </a:xfrm>
        </p:spPr>
        <p:txBody>
          <a:bodyPr/>
          <a:lstStyle/>
          <a:p>
            <a:r>
              <a:rPr lang="en-IN" dirty="0" err="1"/>
              <a:t>B</a:t>
            </a:r>
            <a:r>
              <a:rPr lang="en-IN" dirty="0" err="1" smtClean="0"/>
              <a:t>arplot</a:t>
            </a:r>
            <a:r>
              <a:rPr lang="en-IN" dirty="0" smtClean="0"/>
              <a:t> </a:t>
            </a:r>
            <a:endParaRPr lang="en-IN" dirty="0"/>
          </a:p>
        </p:txBody>
      </p:sp>
      <p:sp>
        <p:nvSpPr>
          <p:cNvPr id="9" name="Content Placeholder 8"/>
          <p:cNvSpPr>
            <a:spLocks noGrp="1"/>
          </p:cNvSpPr>
          <p:nvPr>
            <p:ph sz="half" idx="2"/>
          </p:nvPr>
        </p:nvSpPr>
        <p:spPr/>
        <p:txBody>
          <a:bodyPr>
            <a:normAutofit/>
          </a:bodyPr>
          <a:lstStyle/>
          <a:p>
            <a:pPr marL="285750" indent="-285750"/>
            <a:r>
              <a:rPr lang="en-IN" sz="2000" b="1" dirty="0"/>
              <a:t>Here we observed the </a:t>
            </a:r>
            <a:r>
              <a:rPr lang="en-IN" sz="2000" b="1" dirty="0" smtClean="0"/>
              <a:t>all car brand </a:t>
            </a:r>
            <a:r>
              <a:rPr lang="en-IN" sz="2000" b="1" dirty="0"/>
              <a:t>contains </a:t>
            </a:r>
            <a:r>
              <a:rPr lang="en-IN" sz="2000" b="1" dirty="0" err="1" smtClean="0"/>
              <a:t>maruti</a:t>
            </a:r>
            <a:r>
              <a:rPr lang="en-IN" sz="2000" b="1" dirty="0" smtClean="0"/>
              <a:t> cars are high in range.</a:t>
            </a:r>
          </a:p>
          <a:p>
            <a:pPr marL="285750" indent="-285750"/>
            <a:endParaRPr lang="en-IN" sz="2000" b="1" dirty="0"/>
          </a:p>
          <a:p>
            <a:pPr marL="285750" indent="-285750"/>
            <a:r>
              <a:rPr lang="en-IN" sz="2000" b="1" dirty="0"/>
              <a:t>All </a:t>
            </a:r>
            <a:r>
              <a:rPr lang="en-IN" sz="2000" b="1" dirty="0" smtClean="0"/>
              <a:t>cars </a:t>
            </a:r>
            <a:r>
              <a:rPr lang="en-IN" sz="2000" b="1" dirty="0"/>
              <a:t>we have taken </a:t>
            </a:r>
            <a:r>
              <a:rPr lang="en-IN" sz="2000" b="1" dirty="0" smtClean="0"/>
              <a:t> in metropolitan </a:t>
            </a:r>
            <a:r>
              <a:rPr lang="en-IN" sz="2000" b="1" dirty="0"/>
              <a:t>cities </a:t>
            </a:r>
            <a:r>
              <a:rPr lang="en-IN" sz="2000" b="1" dirty="0" smtClean="0"/>
              <a:t>.</a:t>
            </a:r>
          </a:p>
          <a:p>
            <a:pPr marL="285750" indent="-285750"/>
            <a:endParaRPr lang="en-IN" sz="2000" b="1" dirty="0" smtClean="0"/>
          </a:p>
          <a:p>
            <a:pPr marL="285750" indent="-285750"/>
            <a:r>
              <a:rPr lang="en-IN" sz="2000" b="1" dirty="0" smtClean="0"/>
              <a:t>Datsun cars in low in range in all city by car brand.</a:t>
            </a:r>
          </a:p>
          <a:p>
            <a:pPr marL="285750" indent="-285750"/>
            <a:endParaRPr lang="en-IN" sz="2000" b="1" dirty="0" smtClean="0"/>
          </a:p>
          <a:p>
            <a:pPr marL="285750" indent="-285750"/>
            <a:r>
              <a:rPr lang="en-IN" sz="2000" b="1" dirty="0" smtClean="0"/>
              <a:t>Hyundai plays mean role in these graph.</a:t>
            </a:r>
            <a:endParaRPr lang="en-IN" sz="2000" b="1" dirty="0"/>
          </a:p>
        </p:txBody>
      </p:sp>
      <p:sp>
        <p:nvSpPr>
          <p:cNvPr id="5" name="Date Placeholder 4"/>
          <p:cNvSpPr>
            <a:spLocks noGrp="1"/>
          </p:cNvSpPr>
          <p:nvPr>
            <p:ph type="dt" sz="half" idx="10"/>
          </p:nvPr>
        </p:nvSpPr>
        <p:spPr/>
        <p:txBody>
          <a:bodyPr/>
          <a:lstStyle/>
          <a:p>
            <a:fld id="{118BBB94-68E6-4675-A946-F1C5994EDBD7}" type="datetime1">
              <a:rPr lang="en-US" smtClean="0"/>
              <a:t>1/29/2022</a:t>
            </a:fld>
            <a:endParaRPr lang="en-US"/>
          </a:p>
        </p:txBody>
      </p:sp>
      <p:sp>
        <p:nvSpPr>
          <p:cNvPr id="6" name="Footer Placeholder 5"/>
          <p:cNvSpPr>
            <a:spLocks noGrp="1"/>
          </p:cNvSpPr>
          <p:nvPr>
            <p:ph type="ftr" sz="quarter" idx="11"/>
          </p:nvPr>
        </p:nvSpPr>
        <p:spPr/>
        <p:txBody>
          <a:bodyPr/>
          <a:lstStyle/>
          <a:p>
            <a:r>
              <a:rPr lang="en-US" smtClean="0"/>
              <a:t>Footer Text</a:t>
            </a:r>
            <a:endParaRPr lang="en-US"/>
          </a:p>
        </p:txBody>
      </p:sp>
      <p:sp>
        <p:nvSpPr>
          <p:cNvPr id="7" name="Slide Number Placeholder 6"/>
          <p:cNvSpPr>
            <a:spLocks noGrp="1"/>
          </p:cNvSpPr>
          <p:nvPr>
            <p:ph type="sldNum" sz="quarter" idx="12"/>
          </p:nvPr>
        </p:nvSpPr>
        <p:spPr/>
        <p:txBody>
          <a:bodyPr/>
          <a:lstStyle/>
          <a:p>
            <a:fld id="{BA9B540C-44DA-4F69-89C9-7C84606640D3}" type="slidenum">
              <a:rPr lang="en-US" smtClean="0"/>
              <a:pPr/>
              <a:t>17</a:t>
            </a:fld>
            <a:endParaRPr lang="en-US"/>
          </a:p>
        </p:txBody>
      </p:sp>
      <p:pic>
        <p:nvPicPr>
          <p:cNvPr id="11" name="Content Placeholder 10"/>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365125" y="2262638"/>
            <a:ext cx="4041775" cy="3201086"/>
          </a:xfrm>
        </p:spPr>
      </p:pic>
    </p:spTree>
    <p:extLst>
      <p:ext uri="{BB962C8B-B14F-4D97-AF65-F5344CB8AC3E}">
        <p14:creationId xmlns:p14="http://schemas.microsoft.com/office/powerpoint/2010/main" val="112546559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err="1" smtClean="0"/>
              <a:t>Histplot</a:t>
            </a:r>
            <a:endParaRPr lang="en-IN" dirty="0"/>
          </a:p>
        </p:txBody>
      </p:sp>
      <p:sp>
        <p:nvSpPr>
          <p:cNvPr id="3" name="Content Placeholder 2"/>
          <p:cNvSpPr>
            <a:spLocks noGrp="1"/>
          </p:cNvSpPr>
          <p:nvPr>
            <p:ph sz="half" idx="2"/>
          </p:nvPr>
        </p:nvSpPr>
        <p:spPr/>
        <p:txBody>
          <a:bodyPr>
            <a:normAutofit fontScale="92500" lnSpcReduction="10000"/>
          </a:bodyPr>
          <a:lstStyle/>
          <a:p>
            <a:pPr marL="285750" indent="-285750"/>
            <a:r>
              <a:rPr lang="en-IN" b="1" dirty="0"/>
              <a:t>Here we observed the all </a:t>
            </a:r>
            <a:r>
              <a:rPr lang="en-IN" b="1" dirty="0" smtClean="0"/>
              <a:t>model year contains more than </a:t>
            </a:r>
            <a:r>
              <a:rPr lang="en-IN" b="1" dirty="0"/>
              <a:t>are high in range.</a:t>
            </a:r>
          </a:p>
          <a:p>
            <a:pPr marL="285750" indent="-285750"/>
            <a:endParaRPr lang="en-IN" b="1" dirty="0"/>
          </a:p>
          <a:p>
            <a:pPr marL="285750" indent="-285750"/>
            <a:r>
              <a:rPr lang="en-IN" b="1" dirty="0"/>
              <a:t>All </a:t>
            </a:r>
            <a:r>
              <a:rPr lang="en-IN" b="1" dirty="0" smtClean="0"/>
              <a:t>years are repeated </a:t>
            </a:r>
            <a:r>
              <a:rPr lang="en-IN" b="1" dirty="0" err="1" smtClean="0"/>
              <a:t>aleast</a:t>
            </a:r>
            <a:r>
              <a:rPr lang="en-IN" b="1" dirty="0" smtClean="0"/>
              <a:t> more than 5 times.</a:t>
            </a:r>
            <a:endParaRPr lang="en-IN" b="1" dirty="0"/>
          </a:p>
          <a:p>
            <a:pPr marL="285750" indent="-285750"/>
            <a:endParaRPr lang="en-IN" b="1" dirty="0"/>
          </a:p>
          <a:p>
            <a:pPr marL="285750" indent="-285750"/>
            <a:r>
              <a:rPr lang="en-IN" b="1" dirty="0" smtClean="0"/>
              <a:t>Highest year is repeated more than below 60 times.</a:t>
            </a:r>
            <a:endParaRPr lang="en-IN" b="1" dirty="0"/>
          </a:p>
          <a:p>
            <a:pPr marL="285750" indent="-285750"/>
            <a:endParaRPr lang="en-IN" b="1" dirty="0"/>
          </a:p>
          <a:p>
            <a:pPr marL="285750" indent="-285750"/>
            <a:r>
              <a:rPr lang="en-IN" b="1" dirty="0"/>
              <a:t>Hyundai plays mean role in these graph.</a:t>
            </a:r>
          </a:p>
          <a:p>
            <a:endParaRPr lang="en-IN" dirty="0"/>
          </a:p>
        </p:txBody>
      </p:sp>
      <p:sp>
        <p:nvSpPr>
          <p:cNvPr id="4" name="Date Placeholder 3"/>
          <p:cNvSpPr>
            <a:spLocks noGrp="1"/>
          </p:cNvSpPr>
          <p:nvPr>
            <p:ph type="dt" sz="half" idx="10"/>
          </p:nvPr>
        </p:nvSpPr>
        <p:spPr/>
        <p:txBody>
          <a:bodyPr/>
          <a:lstStyle/>
          <a:p>
            <a:fld id="{E34CF3C7-6809-4F39-BD67-A75817BDDE0A}" type="datetime1">
              <a:rPr lang="en-US" smtClean="0"/>
              <a:t>1/29/2022</a:t>
            </a:fld>
            <a:endParaRPr lang="en-US"/>
          </a:p>
        </p:txBody>
      </p:sp>
      <p:sp>
        <p:nvSpPr>
          <p:cNvPr id="5" name="Footer Placeholder 4"/>
          <p:cNvSpPr>
            <a:spLocks noGrp="1"/>
          </p:cNvSpPr>
          <p:nvPr>
            <p:ph type="ftr" sz="quarter" idx="11"/>
          </p:nvPr>
        </p:nvSpPr>
        <p:spPr/>
        <p:txBody>
          <a:bodyPr/>
          <a:lstStyle/>
          <a:p>
            <a:r>
              <a:rPr lang="en-US" smtClean="0"/>
              <a:t>Footer Text</a:t>
            </a:r>
            <a:endParaRPr lang="en-US"/>
          </a:p>
        </p:txBody>
      </p:sp>
      <p:sp>
        <p:nvSpPr>
          <p:cNvPr id="6" name="Slide Number Placeholder 5"/>
          <p:cNvSpPr>
            <a:spLocks noGrp="1"/>
          </p:cNvSpPr>
          <p:nvPr>
            <p:ph type="sldNum" sz="quarter" idx="12"/>
          </p:nvPr>
        </p:nvSpPr>
        <p:spPr/>
        <p:txBody>
          <a:bodyPr/>
          <a:lstStyle/>
          <a:p>
            <a:fld id="{BA9B540C-44DA-4F69-89C9-7C84606640D3}" type="slidenum">
              <a:rPr lang="en-US" smtClean="0"/>
              <a:pPr/>
              <a:t>18</a:t>
            </a:fld>
            <a:endParaRPr lang="en-US"/>
          </a:p>
        </p:txBody>
      </p:sp>
      <p:pic>
        <p:nvPicPr>
          <p:cNvPr id="8" name="Content Placeholder 7"/>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365125" y="2551192"/>
            <a:ext cx="4041775" cy="2623979"/>
          </a:xfrm>
        </p:spPr>
      </p:pic>
    </p:spTree>
    <p:extLst>
      <p:ext uri="{BB962C8B-B14F-4D97-AF65-F5344CB8AC3E}">
        <p14:creationId xmlns:p14="http://schemas.microsoft.com/office/powerpoint/2010/main" val="228193537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536" y="-171400"/>
            <a:ext cx="8229600" cy="1268760"/>
          </a:xfrm>
        </p:spPr>
        <p:txBody>
          <a:bodyPr/>
          <a:lstStyle/>
          <a:p>
            <a:r>
              <a:rPr lang="en-IN" sz="4800" dirty="0" smtClean="0"/>
              <a:t>Count plot </a:t>
            </a:r>
            <a:endParaRPr lang="en-IN" sz="4800" b="1" dirty="0"/>
          </a:p>
        </p:txBody>
      </p:sp>
      <p:sp>
        <p:nvSpPr>
          <p:cNvPr id="3" name="Content Placeholder 2"/>
          <p:cNvSpPr>
            <a:spLocks noGrp="1"/>
          </p:cNvSpPr>
          <p:nvPr>
            <p:ph sz="half" idx="2"/>
          </p:nvPr>
        </p:nvSpPr>
        <p:spPr>
          <a:xfrm>
            <a:off x="611560" y="3789040"/>
            <a:ext cx="8136904" cy="2481139"/>
          </a:xfrm>
        </p:spPr>
        <p:txBody>
          <a:bodyPr>
            <a:normAutofit fontScale="92500" lnSpcReduction="20000"/>
          </a:bodyPr>
          <a:lstStyle/>
          <a:p>
            <a:pPr marL="285750" indent="-285750"/>
            <a:r>
              <a:rPr lang="en-IN" sz="2000" b="1" dirty="0"/>
              <a:t>Here we observed the all </a:t>
            </a:r>
            <a:r>
              <a:rPr lang="en-IN" sz="2000" b="1" dirty="0" smtClean="0"/>
              <a:t>fuel types </a:t>
            </a:r>
            <a:r>
              <a:rPr lang="en-IN" sz="2000" b="1" dirty="0"/>
              <a:t>contains more than are high in </a:t>
            </a:r>
            <a:r>
              <a:rPr lang="en-IN" sz="2000" b="1" dirty="0" smtClean="0"/>
              <a:t>range.</a:t>
            </a:r>
          </a:p>
          <a:p>
            <a:pPr marL="285750" indent="-285750"/>
            <a:endParaRPr lang="en-IN" sz="2000" b="1" dirty="0" smtClean="0"/>
          </a:p>
          <a:p>
            <a:pPr marL="285750" indent="-285750"/>
            <a:r>
              <a:rPr lang="en-IN" sz="2000" b="1" dirty="0" smtClean="0"/>
              <a:t>In this data we four types of fuel types.</a:t>
            </a:r>
          </a:p>
          <a:p>
            <a:pPr marL="285750" indent="-285750"/>
            <a:endParaRPr lang="en-IN" sz="2000" b="1" dirty="0"/>
          </a:p>
          <a:p>
            <a:pPr marL="285750" indent="-285750"/>
            <a:r>
              <a:rPr lang="en-IN" sz="2000" b="1" dirty="0" smtClean="0"/>
              <a:t>Petrol type is more than diesel in these analysis.</a:t>
            </a:r>
          </a:p>
          <a:p>
            <a:pPr marL="0" indent="0">
              <a:buNone/>
            </a:pPr>
            <a:endParaRPr lang="en-IN" sz="2000" b="1" dirty="0"/>
          </a:p>
          <a:p>
            <a:pPr marL="285750" indent="-285750"/>
            <a:r>
              <a:rPr lang="en-IN" sz="2000" b="1" dirty="0" smtClean="0"/>
              <a:t>Diesel type </a:t>
            </a:r>
            <a:r>
              <a:rPr lang="en-IN" sz="2000" b="1" dirty="0"/>
              <a:t>plays mean role in these </a:t>
            </a:r>
            <a:r>
              <a:rPr lang="en-IN" sz="2000" b="1" dirty="0" smtClean="0"/>
              <a:t>graph among all four types.</a:t>
            </a:r>
            <a:endParaRPr lang="en-IN" sz="2000" b="1" dirty="0"/>
          </a:p>
          <a:p>
            <a:endParaRPr lang="en-IN" sz="2000" dirty="0"/>
          </a:p>
        </p:txBody>
      </p:sp>
      <p:sp>
        <p:nvSpPr>
          <p:cNvPr id="4" name="Date Placeholder 3"/>
          <p:cNvSpPr>
            <a:spLocks noGrp="1"/>
          </p:cNvSpPr>
          <p:nvPr>
            <p:ph type="dt" sz="half" idx="10"/>
          </p:nvPr>
        </p:nvSpPr>
        <p:spPr/>
        <p:txBody>
          <a:bodyPr/>
          <a:lstStyle/>
          <a:p>
            <a:fld id="{E34CF3C7-6809-4F39-BD67-A75817BDDE0A}" type="datetime1">
              <a:rPr lang="en-US" smtClean="0"/>
              <a:t>1/29/2022</a:t>
            </a:fld>
            <a:endParaRPr lang="en-US"/>
          </a:p>
        </p:txBody>
      </p:sp>
      <p:sp>
        <p:nvSpPr>
          <p:cNvPr id="5" name="Footer Placeholder 4"/>
          <p:cNvSpPr>
            <a:spLocks noGrp="1"/>
          </p:cNvSpPr>
          <p:nvPr>
            <p:ph type="ftr" sz="quarter" idx="11"/>
          </p:nvPr>
        </p:nvSpPr>
        <p:spPr/>
        <p:txBody>
          <a:bodyPr/>
          <a:lstStyle/>
          <a:p>
            <a:r>
              <a:rPr lang="en-US" smtClean="0"/>
              <a:t>Footer Text</a:t>
            </a:r>
            <a:endParaRPr lang="en-US"/>
          </a:p>
        </p:txBody>
      </p:sp>
      <p:sp>
        <p:nvSpPr>
          <p:cNvPr id="6" name="Slide Number Placeholder 5"/>
          <p:cNvSpPr>
            <a:spLocks noGrp="1"/>
          </p:cNvSpPr>
          <p:nvPr>
            <p:ph type="sldNum" sz="quarter" idx="12"/>
          </p:nvPr>
        </p:nvSpPr>
        <p:spPr/>
        <p:txBody>
          <a:bodyPr/>
          <a:lstStyle/>
          <a:p>
            <a:fld id="{BA9B540C-44DA-4F69-89C9-7C84606640D3}" type="slidenum">
              <a:rPr lang="en-US" smtClean="0"/>
              <a:pPr/>
              <a:t>19</a:t>
            </a:fld>
            <a:endParaRPr lang="en-US"/>
          </a:p>
        </p:txBody>
      </p:sp>
      <p:pic>
        <p:nvPicPr>
          <p:cNvPr id="8" name="Content Placeholder 7"/>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1259632" y="1268760"/>
            <a:ext cx="5832648" cy="2444582"/>
          </a:xfrm>
        </p:spPr>
      </p:pic>
    </p:spTree>
    <p:extLst>
      <p:ext uri="{BB962C8B-B14F-4D97-AF65-F5344CB8AC3E}">
        <p14:creationId xmlns:p14="http://schemas.microsoft.com/office/powerpoint/2010/main" val="280930314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67544" y="188640"/>
            <a:ext cx="8229600" cy="792088"/>
          </a:xfrm>
        </p:spPr>
        <p:txBody>
          <a:bodyPr/>
          <a:lstStyle/>
          <a:p>
            <a:r>
              <a:rPr lang="en-US" sz="2800" dirty="0">
                <a:ln w="0"/>
                <a:effectLst>
                  <a:outerShdw blurRad="38100" dist="19050" dir="2700000" algn="tl" rotWithShape="0">
                    <a:schemeClr val="dk1">
                      <a:alpha val="40000"/>
                    </a:schemeClr>
                  </a:outerShdw>
                </a:effectLst>
                <a:latin typeface="Arial Black"/>
              </a:rPr>
              <a:t>ABOUT US</a:t>
            </a:r>
            <a:endParaRPr lang="en-IN" sz="2800" dirty="0">
              <a:latin typeface="Arial Black" pitchFamily="34" charset="0"/>
            </a:endParaRPr>
          </a:p>
        </p:txBody>
      </p:sp>
      <p:sp>
        <p:nvSpPr>
          <p:cNvPr id="6" name="Content Placeholder 5"/>
          <p:cNvSpPr>
            <a:spLocks noGrp="1"/>
          </p:cNvSpPr>
          <p:nvPr>
            <p:ph idx="1"/>
          </p:nvPr>
        </p:nvSpPr>
        <p:spPr>
          <a:xfrm>
            <a:off x="467544" y="1052736"/>
            <a:ext cx="8229600" cy="4525963"/>
          </a:xfrm>
        </p:spPr>
        <p:txBody>
          <a:bodyPr>
            <a:normAutofit fontScale="92500" lnSpcReduction="10000"/>
          </a:bodyPr>
          <a:lstStyle/>
          <a:p>
            <a:pPr>
              <a:buFont typeface="Arial"/>
              <a:buChar char="•"/>
            </a:pPr>
            <a:r>
              <a:rPr lang="en-US" sz="2000" dirty="0">
                <a:latin typeface="Georgia" pitchFamily="18" charset="0"/>
                <a:cs typeface="Calibri"/>
              </a:rPr>
              <a:t>Name               </a:t>
            </a:r>
            <a:r>
              <a:rPr lang="en-US" sz="2000" dirty="0" smtClean="0">
                <a:latin typeface="Georgia" pitchFamily="18" charset="0"/>
                <a:cs typeface="Calibri"/>
              </a:rPr>
              <a:t>   :</a:t>
            </a:r>
            <a:r>
              <a:rPr lang="en-US" sz="2000" dirty="0">
                <a:latin typeface="Georgia" pitchFamily="18" charset="0"/>
                <a:cs typeface="Calibri"/>
              </a:rPr>
              <a:t> </a:t>
            </a:r>
            <a:r>
              <a:rPr lang="en-US" sz="2000" dirty="0" err="1" smtClean="0">
                <a:latin typeface="Georgia" pitchFamily="18" charset="0"/>
                <a:cs typeface="Calibri"/>
              </a:rPr>
              <a:t>Tirumalasetty</a:t>
            </a:r>
            <a:r>
              <a:rPr lang="en-US" sz="2000" dirty="0" smtClean="0">
                <a:latin typeface="Georgia" pitchFamily="18" charset="0"/>
                <a:cs typeface="Calibri"/>
              </a:rPr>
              <a:t>  </a:t>
            </a:r>
            <a:r>
              <a:rPr lang="en-US" sz="2000" dirty="0" err="1" smtClean="0">
                <a:latin typeface="Georgia" pitchFamily="18" charset="0"/>
                <a:cs typeface="Calibri"/>
              </a:rPr>
              <a:t>Sai</a:t>
            </a:r>
            <a:r>
              <a:rPr lang="en-US" sz="2000" dirty="0" smtClean="0">
                <a:latin typeface="Georgia" pitchFamily="18" charset="0"/>
                <a:cs typeface="Calibri"/>
              </a:rPr>
              <a:t> </a:t>
            </a:r>
            <a:r>
              <a:rPr lang="en-US" sz="2000" dirty="0" err="1" smtClean="0">
                <a:latin typeface="Georgia" pitchFamily="18" charset="0"/>
                <a:cs typeface="Calibri"/>
              </a:rPr>
              <a:t>Kiran</a:t>
            </a:r>
            <a:endParaRPr lang="en-US" sz="2000" dirty="0">
              <a:latin typeface="Georgia" pitchFamily="18" charset="0"/>
            </a:endParaRPr>
          </a:p>
          <a:p>
            <a:pPr>
              <a:buFont typeface="Arial"/>
              <a:buChar char="•"/>
            </a:pPr>
            <a:r>
              <a:rPr lang="en-US" sz="2000" dirty="0">
                <a:latin typeface="Georgia" pitchFamily="18" charset="0"/>
                <a:cs typeface="Calibri"/>
              </a:rPr>
              <a:t>Qualification     : BE/ B .Tech in Computer Science and Engineering.</a:t>
            </a:r>
          </a:p>
          <a:p>
            <a:pPr>
              <a:buFont typeface="Arial"/>
              <a:buChar char="•"/>
            </a:pPr>
            <a:r>
              <a:rPr lang="en-US" sz="2000" dirty="0">
                <a:latin typeface="Georgia" pitchFamily="18" charset="0"/>
                <a:cs typeface="Calibri"/>
              </a:rPr>
              <a:t>Name                  : </a:t>
            </a:r>
            <a:r>
              <a:rPr lang="en-US" sz="2000" dirty="0" smtClean="0">
                <a:latin typeface="Georgia" pitchFamily="18" charset="0"/>
                <a:cs typeface="Calibri" panose="020F0502020204030204"/>
              </a:rPr>
              <a:t>Dinesh Reddy </a:t>
            </a:r>
            <a:r>
              <a:rPr lang="en-US" sz="2000" dirty="0" err="1" smtClean="0">
                <a:latin typeface="Georgia" pitchFamily="18" charset="0"/>
                <a:cs typeface="Calibri" panose="020F0502020204030204"/>
              </a:rPr>
              <a:t>Anapana</a:t>
            </a:r>
            <a:endParaRPr lang="en-US" sz="2000" dirty="0">
              <a:latin typeface="Georgia" pitchFamily="18" charset="0"/>
              <a:cs typeface="Calibri" panose="020F0502020204030204"/>
            </a:endParaRPr>
          </a:p>
          <a:p>
            <a:pPr>
              <a:buFont typeface="Arial"/>
              <a:buChar char="•"/>
            </a:pPr>
            <a:r>
              <a:rPr lang="en-US" sz="2000" dirty="0">
                <a:latin typeface="Georgia" pitchFamily="18" charset="0"/>
                <a:cs typeface="Calibri" panose="020F0502020204030204"/>
              </a:rPr>
              <a:t>Qualification     : BE/ B .Tech in </a:t>
            </a:r>
            <a:r>
              <a:rPr lang="en-US" sz="2000" dirty="0" smtClean="0">
                <a:latin typeface="Georgia" pitchFamily="18" charset="0"/>
                <a:cs typeface="Calibri"/>
              </a:rPr>
              <a:t>Mechanical </a:t>
            </a:r>
            <a:r>
              <a:rPr lang="en-US" sz="2000" dirty="0">
                <a:latin typeface="Georgia" pitchFamily="18" charset="0"/>
                <a:cs typeface="Calibri"/>
              </a:rPr>
              <a:t>Engineering</a:t>
            </a:r>
            <a:r>
              <a:rPr lang="en-US" sz="2000" dirty="0" smtClean="0">
                <a:latin typeface="Georgia" pitchFamily="18" charset="0"/>
                <a:cs typeface="Calibri"/>
              </a:rPr>
              <a:t>.</a:t>
            </a:r>
          </a:p>
          <a:p>
            <a:pPr marL="0" indent="0">
              <a:buNone/>
            </a:pPr>
            <a:endParaRPr lang="en-US" sz="2000" dirty="0" smtClean="0">
              <a:latin typeface="Georgia" pitchFamily="18" charset="0"/>
              <a:cs typeface="Calibri"/>
            </a:endParaRPr>
          </a:p>
          <a:p>
            <a:pPr marL="0" indent="0">
              <a:buNone/>
            </a:pPr>
            <a:endParaRPr lang="en-US" sz="2000" dirty="0">
              <a:latin typeface="Georgia" pitchFamily="18" charset="0"/>
              <a:cs typeface="Calibri"/>
            </a:endParaRPr>
          </a:p>
          <a:p>
            <a:r>
              <a:rPr lang="en-US" sz="2000" dirty="0">
                <a:latin typeface="Calibri" pitchFamily="34" charset="0"/>
                <a:cs typeface="Calibri" pitchFamily="34" charset="0"/>
              </a:rPr>
              <a:t>Why Data Science : As world is getting digitized, vast majority of data </a:t>
            </a:r>
            <a:r>
              <a:rPr lang="en-US" sz="2000" dirty="0">
                <a:latin typeface="Calibri" pitchFamily="34" charset="0"/>
                <a:ea typeface="+mn-lt"/>
                <a:cs typeface="Calibri" pitchFamily="34" charset="0"/>
              </a:rPr>
              <a:t>is being generated every second. Study of this data is getting more and more important. It is completely fascinating so, I choose Data science to shift my career to have a new beginning for long term career</a:t>
            </a:r>
            <a:r>
              <a:rPr lang="en-US" sz="2000" dirty="0" smtClean="0">
                <a:latin typeface="Calibri" pitchFamily="34" charset="0"/>
                <a:ea typeface="+mn-lt"/>
                <a:cs typeface="Calibri" pitchFamily="34" charset="0"/>
              </a:rPr>
              <a:t>.</a:t>
            </a:r>
          </a:p>
          <a:p>
            <a:pPr marL="0" indent="0">
              <a:buNone/>
            </a:pPr>
            <a:endParaRPr lang="en-US" sz="2000" dirty="0" smtClean="0">
              <a:latin typeface="Calibri" pitchFamily="34" charset="0"/>
              <a:ea typeface="+mn-lt"/>
              <a:cs typeface="Calibri" pitchFamily="34" charset="0"/>
            </a:endParaRPr>
          </a:p>
          <a:p>
            <a:r>
              <a:rPr lang="en-US" sz="2000" dirty="0">
                <a:latin typeface="Calibri" pitchFamily="34" charset="0"/>
                <a:cs typeface="Calibri" pitchFamily="34" charset="0"/>
              </a:rPr>
              <a:t>What you like about INNOMATICS RESEARCH LABS :  The first thing I found interesting is mentoring sessions, Where we can reach out our mentors for doubt clarifications. Moreover lectures are very informative and trainers taught from very initial to advance stages.</a:t>
            </a:r>
          </a:p>
          <a:p>
            <a:endParaRPr lang="en-US" sz="2000" dirty="0">
              <a:latin typeface="Calibri" pitchFamily="34" charset="0"/>
              <a:cs typeface="Calibri" pitchFamily="34" charset="0"/>
            </a:endParaRPr>
          </a:p>
          <a:p>
            <a:pPr marL="0" indent="0">
              <a:buNone/>
            </a:pPr>
            <a:endParaRPr lang="en-IN" sz="2000" dirty="0" smtClean="0">
              <a:latin typeface="Georgia" pitchFamily="18" charset="0"/>
              <a:cs typeface="Calibri" pitchFamily="34" charset="0"/>
            </a:endParaRPr>
          </a:p>
        </p:txBody>
      </p:sp>
      <p:sp>
        <p:nvSpPr>
          <p:cNvPr id="2" name="Date Placeholder 1"/>
          <p:cNvSpPr>
            <a:spLocks noGrp="1"/>
          </p:cNvSpPr>
          <p:nvPr>
            <p:ph type="dt" sz="half" idx="10"/>
          </p:nvPr>
        </p:nvSpPr>
        <p:spPr/>
        <p:txBody>
          <a:bodyPr/>
          <a:lstStyle/>
          <a:p>
            <a:fld id="{A8AF628A-A867-4937-BBE5-207DB6F9C51A}" type="datetime1">
              <a:rPr lang="en-US" smtClean="0"/>
              <a:t>1/29/2022</a:t>
            </a:fld>
            <a:endParaRPr lang="en-US"/>
          </a:p>
        </p:txBody>
      </p:sp>
      <p:sp>
        <p:nvSpPr>
          <p:cNvPr id="3" name="Footer Placeholder 2"/>
          <p:cNvSpPr>
            <a:spLocks noGrp="1"/>
          </p:cNvSpPr>
          <p:nvPr>
            <p:ph type="ftr" sz="quarter" idx="11"/>
          </p:nvPr>
        </p:nvSpPr>
        <p:spPr/>
        <p:txBody>
          <a:bodyPr/>
          <a:lstStyle/>
          <a:p>
            <a:r>
              <a:rPr lang="en-US" smtClean="0"/>
              <a:t>Footer Text</a:t>
            </a:r>
            <a:endParaRPr lang="en-US"/>
          </a:p>
        </p:txBody>
      </p:sp>
      <p:sp>
        <p:nvSpPr>
          <p:cNvPr id="4" name="Slide Number Placeholder 3"/>
          <p:cNvSpPr>
            <a:spLocks noGrp="1"/>
          </p:cNvSpPr>
          <p:nvPr>
            <p:ph type="sldNum" sz="quarter" idx="12"/>
          </p:nvPr>
        </p:nvSpPr>
        <p:spPr/>
        <p:txBody>
          <a:bodyPr/>
          <a:lstStyle/>
          <a:p>
            <a:fld id="{BA9B540C-44DA-4F69-89C9-7C84606640D3}" type="slidenum">
              <a:rPr lang="en-US" smtClean="0"/>
              <a:pPr/>
              <a:t>2</a:t>
            </a:fld>
            <a:endParaRPr lang="en-US"/>
          </a:p>
        </p:txBody>
      </p:sp>
    </p:spTree>
    <p:extLst>
      <p:ext uri="{BB962C8B-B14F-4D97-AF65-F5344CB8AC3E}">
        <p14:creationId xmlns:p14="http://schemas.microsoft.com/office/powerpoint/2010/main" val="66032016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260648"/>
            <a:ext cx="8229600" cy="1052736"/>
          </a:xfrm>
        </p:spPr>
        <p:txBody>
          <a:bodyPr/>
          <a:lstStyle/>
          <a:p>
            <a:r>
              <a:rPr lang="en-IN" dirty="0" err="1" smtClean="0"/>
              <a:t>Distplot</a:t>
            </a:r>
            <a:endParaRPr lang="en-IN" dirty="0"/>
          </a:p>
        </p:txBody>
      </p:sp>
      <p:sp>
        <p:nvSpPr>
          <p:cNvPr id="3" name="Content Placeholder 2"/>
          <p:cNvSpPr>
            <a:spLocks noGrp="1"/>
          </p:cNvSpPr>
          <p:nvPr>
            <p:ph sz="half" idx="2"/>
          </p:nvPr>
        </p:nvSpPr>
        <p:spPr>
          <a:xfrm>
            <a:off x="323528" y="4149080"/>
            <a:ext cx="8363272" cy="1977083"/>
          </a:xfrm>
        </p:spPr>
        <p:txBody>
          <a:bodyPr>
            <a:normAutofit fontScale="62500" lnSpcReduction="20000"/>
          </a:bodyPr>
          <a:lstStyle/>
          <a:p>
            <a:pPr marL="285750" indent="-285750"/>
            <a:r>
              <a:rPr lang="en-IN" b="1" dirty="0"/>
              <a:t>Here we observed the </a:t>
            </a:r>
            <a:r>
              <a:rPr lang="en-IN" b="1" dirty="0" err="1" smtClean="0"/>
              <a:t>kilometers</a:t>
            </a:r>
            <a:r>
              <a:rPr lang="en-IN" b="1" dirty="0" smtClean="0"/>
              <a:t> with density points.</a:t>
            </a:r>
            <a:endParaRPr lang="en-IN" b="1" dirty="0"/>
          </a:p>
          <a:p>
            <a:pPr marL="285750" indent="-285750"/>
            <a:endParaRPr lang="en-IN" b="1" dirty="0"/>
          </a:p>
          <a:p>
            <a:pPr marL="285750" indent="-285750"/>
            <a:r>
              <a:rPr lang="en-IN" b="1" dirty="0" err="1" smtClean="0"/>
              <a:t>Kilometers</a:t>
            </a:r>
            <a:r>
              <a:rPr lang="en-IN" b="1" dirty="0" smtClean="0"/>
              <a:t>  maintained max range of intervals  between zero to 100000 with Density.</a:t>
            </a:r>
            <a:endParaRPr lang="en-IN" b="1" dirty="0"/>
          </a:p>
          <a:p>
            <a:pPr marL="285750" indent="-285750"/>
            <a:endParaRPr lang="en-IN" b="1" dirty="0"/>
          </a:p>
          <a:p>
            <a:pPr marL="285750" indent="-285750"/>
            <a:r>
              <a:rPr lang="en-IN" b="1" dirty="0" smtClean="0"/>
              <a:t>It gradually makes mean range intervals in between 100000  to 200000 with Density.</a:t>
            </a:r>
            <a:endParaRPr lang="en-IN" b="1" dirty="0"/>
          </a:p>
          <a:p>
            <a:pPr marL="0" indent="0">
              <a:buNone/>
            </a:pPr>
            <a:endParaRPr lang="en-IN" b="1" dirty="0"/>
          </a:p>
          <a:p>
            <a:pPr marL="285750" indent="-285750"/>
            <a:r>
              <a:rPr lang="en-IN" b="1" dirty="0"/>
              <a:t>It gradually makes </a:t>
            </a:r>
            <a:r>
              <a:rPr lang="en-IN" b="1" dirty="0" smtClean="0"/>
              <a:t>min </a:t>
            </a:r>
            <a:r>
              <a:rPr lang="en-IN" b="1" dirty="0"/>
              <a:t>range intervals in between </a:t>
            </a:r>
            <a:r>
              <a:rPr lang="en-IN" b="1" dirty="0" smtClean="0"/>
              <a:t>200000  </a:t>
            </a:r>
            <a:r>
              <a:rPr lang="en-IN" b="1" dirty="0"/>
              <a:t>to </a:t>
            </a:r>
            <a:r>
              <a:rPr lang="en-IN" b="1" dirty="0" smtClean="0"/>
              <a:t>300000</a:t>
            </a:r>
            <a:r>
              <a:rPr lang="en-IN" b="1" dirty="0"/>
              <a:t>.</a:t>
            </a:r>
          </a:p>
          <a:p>
            <a:pPr marL="285750" indent="-285750"/>
            <a:r>
              <a:rPr lang="en-IN" b="1" dirty="0" smtClean="0"/>
              <a:t>.</a:t>
            </a:r>
            <a:endParaRPr lang="en-IN" b="1" dirty="0"/>
          </a:p>
          <a:p>
            <a:endParaRPr lang="en-IN" dirty="0"/>
          </a:p>
          <a:p>
            <a:endParaRPr lang="en-IN" dirty="0"/>
          </a:p>
        </p:txBody>
      </p:sp>
      <p:sp>
        <p:nvSpPr>
          <p:cNvPr id="4" name="Date Placeholder 3"/>
          <p:cNvSpPr>
            <a:spLocks noGrp="1"/>
          </p:cNvSpPr>
          <p:nvPr>
            <p:ph type="dt" sz="half" idx="10"/>
          </p:nvPr>
        </p:nvSpPr>
        <p:spPr/>
        <p:txBody>
          <a:bodyPr/>
          <a:lstStyle/>
          <a:p>
            <a:fld id="{E34CF3C7-6809-4F39-BD67-A75817BDDE0A}" type="datetime1">
              <a:rPr lang="en-US" smtClean="0"/>
              <a:t>1/29/2022</a:t>
            </a:fld>
            <a:endParaRPr lang="en-US"/>
          </a:p>
        </p:txBody>
      </p:sp>
      <p:sp>
        <p:nvSpPr>
          <p:cNvPr id="5" name="Footer Placeholder 4"/>
          <p:cNvSpPr>
            <a:spLocks noGrp="1"/>
          </p:cNvSpPr>
          <p:nvPr>
            <p:ph type="ftr" sz="quarter" idx="11"/>
          </p:nvPr>
        </p:nvSpPr>
        <p:spPr/>
        <p:txBody>
          <a:bodyPr/>
          <a:lstStyle/>
          <a:p>
            <a:r>
              <a:rPr lang="en-US" smtClean="0"/>
              <a:t>Footer Text</a:t>
            </a:r>
            <a:endParaRPr lang="en-US"/>
          </a:p>
        </p:txBody>
      </p:sp>
      <p:sp>
        <p:nvSpPr>
          <p:cNvPr id="6" name="Slide Number Placeholder 5"/>
          <p:cNvSpPr>
            <a:spLocks noGrp="1"/>
          </p:cNvSpPr>
          <p:nvPr>
            <p:ph type="sldNum" sz="quarter" idx="12"/>
          </p:nvPr>
        </p:nvSpPr>
        <p:spPr/>
        <p:txBody>
          <a:bodyPr/>
          <a:lstStyle/>
          <a:p>
            <a:fld id="{BA9B540C-44DA-4F69-89C9-7C84606640D3}" type="slidenum">
              <a:rPr lang="en-US" smtClean="0"/>
              <a:pPr/>
              <a:t>20</a:t>
            </a:fld>
            <a:endParaRPr lang="en-US"/>
          </a:p>
        </p:txBody>
      </p:sp>
      <p:pic>
        <p:nvPicPr>
          <p:cNvPr id="8" name="Content Placeholder 7"/>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2267744" y="1412776"/>
            <a:ext cx="4041775" cy="2765425"/>
          </a:xfrm>
        </p:spPr>
      </p:pic>
    </p:spTree>
    <p:extLst>
      <p:ext uri="{BB962C8B-B14F-4D97-AF65-F5344CB8AC3E}">
        <p14:creationId xmlns:p14="http://schemas.microsoft.com/office/powerpoint/2010/main" val="280707659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Boxplot </a:t>
            </a:r>
            <a:endParaRPr lang="en-IN" dirty="0"/>
          </a:p>
        </p:txBody>
      </p:sp>
      <p:sp>
        <p:nvSpPr>
          <p:cNvPr id="3" name="Content Placeholder 2"/>
          <p:cNvSpPr>
            <a:spLocks noGrp="1"/>
          </p:cNvSpPr>
          <p:nvPr>
            <p:ph sz="half" idx="2"/>
          </p:nvPr>
        </p:nvSpPr>
        <p:spPr>
          <a:xfrm>
            <a:off x="4648200" y="1700808"/>
            <a:ext cx="4038600" cy="4425355"/>
          </a:xfrm>
        </p:spPr>
        <p:txBody>
          <a:bodyPr>
            <a:normAutofit fontScale="85000" lnSpcReduction="10000"/>
          </a:bodyPr>
          <a:lstStyle/>
          <a:p>
            <a:pPr marL="285750" indent="-285750"/>
            <a:r>
              <a:rPr lang="en-IN" b="1" dirty="0"/>
              <a:t>Here we observed the all </a:t>
            </a:r>
            <a:r>
              <a:rPr lang="en-IN" b="1" dirty="0" smtClean="0"/>
              <a:t>prices with respective every used cars </a:t>
            </a:r>
            <a:endParaRPr lang="en-IN" b="1" dirty="0"/>
          </a:p>
          <a:p>
            <a:pPr marL="285750" indent="-285750"/>
            <a:endParaRPr lang="en-IN" b="1" dirty="0"/>
          </a:p>
          <a:p>
            <a:pPr marL="285750" indent="-285750"/>
            <a:r>
              <a:rPr lang="en-IN" b="1" dirty="0" smtClean="0"/>
              <a:t>Prices of cars are arranged in different cities as mentioned.</a:t>
            </a:r>
            <a:endParaRPr lang="en-IN" b="1" dirty="0"/>
          </a:p>
          <a:p>
            <a:pPr marL="285750" indent="-285750"/>
            <a:endParaRPr lang="en-IN" b="1" dirty="0"/>
          </a:p>
          <a:p>
            <a:pPr marL="285750" indent="-285750"/>
            <a:r>
              <a:rPr lang="en-IN" b="1" dirty="0" smtClean="0"/>
              <a:t>Box plot represents than less and mean part of prices which </a:t>
            </a:r>
            <a:r>
              <a:rPr lang="en-IN" b="1" dirty="0"/>
              <a:t>h</a:t>
            </a:r>
            <a:r>
              <a:rPr lang="en-IN" b="1" dirty="0" smtClean="0"/>
              <a:t>ave in data.</a:t>
            </a:r>
            <a:endParaRPr lang="en-IN" b="1" dirty="0"/>
          </a:p>
          <a:p>
            <a:pPr marL="0" indent="0">
              <a:buNone/>
            </a:pPr>
            <a:endParaRPr lang="en-IN" b="1" dirty="0"/>
          </a:p>
          <a:p>
            <a:pPr marL="285750" indent="-285750"/>
            <a:r>
              <a:rPr lang="en-IN" b="1" dirty="0" smtClean="0"/>
              <a:t>Black dots are represents as “outliers” in these graphs.</a:t>
            </a:r>
            <a:endParaRPr lang="en-IN" b="1" dirty="0"/>
          </a:p>
          <a:p>
            <a:endParaRPr lang="en-IN" dirty="0"/>
          </a:p>
          <a:p>
            <a:endParaRPr lang="en-IN" dirty="0"/>
          </a:p>
        </p:txBody>
      </p:sp>
      <p:sp>
        <p:nvSpPr>
          <p:cNvPr id="4" name="Date Placeholder 3"/>
          <p:cNvSpPr>
            <a:spLocks noGrp="1"/>
          </p:cNvSpPr>
          <p:nvPr>
            <p:ph type="dt" sz="half" idx="10"/>
          </p:nvPr>
        </p:nvSpPr>
        <p:spPr/>
        <p:txBody>
          <a:bodyPr/>
          <a:lstStyle/>
          <a:p>
            <a:fld id="{E34CF3C7-6809-4F39-BD67-A75817BDDE0A}" type="datetime1">
              <a:rPr lang="en-US" smtClean="0"/>
              <a:t>1/29/2022</a:t>
            </a:fld>
            <a:endParaRPr lang="en-US"/>
          </a:p>
        </p:txBody>
      </p:sp>
      <p:sp>
        <p:nvSpPr>
          <p:cNvPr id="5" name="Footer Placeholder 4"/>
          <p:cNvSpPr>
            <a:spLocks noGrp="1"/>
          </p:cNvSpPr>
          <p:nvPr>
            <p:ph type="ftr" sz="quarter" idx="11"/>
          </p:nvPr>
        </p:nvSpPr>
        <p:spPr/>
        <p:txBody>
          <a:bodyPr/>
          <a:lstStyle/>
          <a:p>
            <a:r>
              <a:rPr lang="en-US" smtClean="0"/>
              <a:t>Footer Text</a:t>
            </a:r>
            <a:endParaRPr lang="en-US"/>
          </a:p>
        </p:txBody>
      </p:sp>
      <p:sp>
        <p:nvSpPr>
          <p:cNvPr id="6" name="Slide Number Placeholder 5"/>
          <p:cNvSpPr>
            <a:spLocks noGrp="1"/>
          </p:cNvSpPr>
          <p:nvPr>
            <p:ph type="sldNum" sz="quarter" idx="12"/>
          </p:nvPr>
        </p:nvSpPr>
        <p:spPr/>
        <p:txBody>
          <a:bodyPr/>
          <a:lstStyle/>
          <a:p>
            <a:fld id="{BA9B540C-44DA-4F69-89C9-7C84606640D3}" type="slidenum">
              <a:rPr lang="en-US" smtClean="0"/>
              <a:pPr/>
              <a:t>21</a:t>
            </a:fld>
            <a:endParaRPr lang="en-US"/>
          </a:p>
        </p:txBody>
      </p:sp>
      <p:pic>
        <p:nvPicPr>
          <p:cNvPr id="8" name="Content Placeholder 7"/>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365125" y="2367496"/>
            <a:ext cx="4041775" cy="2991370"/>
          </a:xfrm>
        </p:spPr>
      </p:pic>
    </p:spTree>
    <p:extLst>
      <p:ext uri="{BB962C8B-B14F-4D97-AF65-F5344CB8AC3E}">
        <p14:creationId xmlns:p14="http://schemas.microsoft.com/office/powerpoint/2010/main" val="65523080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88640"/>
            <a:ext cx="8229600" cy="720080"/>
          </a:xfrm>
        </p:spPr>
        <p:txBody>
          <a:bodyPr/>
          <a:lstStyle/>
          <a:p>
            <a:r>
              <a:rPr lang="en-IN" sz="4000" dirty="0" smtClean="0"/>
              <a:t>Box plot</a:t>
            </a:r>
            <a:endParaRPr lang="en-IN" sz="4000" dirty="0"/>
          </a:p>
        </p:txBody>
      </p:sp>
      <p:sp>
        <p:nvSpPr>
          <p:cNvPr id="3" name="Content Placeholder 2"/>
          <p:cNvSpPr>
            <a:spLocks noGrp="1"/>
          </p:cNvSpPr>
          <p:nvPr>
            <p:ph sz="half" idx="2"/>
          </p:nvPr>
        </p:nvSpPr>
        <p:spPr>
          <a:xfrm>
            <a:off x="611560" y="3717032"/>
            <a:ext cx="8075240" cy="2409131"/>
          </a:xfrm>
        </p:spPr>
        <p:txBody>
          <a:bodyPr/>
          <a:lstStyle/>
          <a:p>
            <a:r>
              <a:rPr lang="en-US" b="1" dirty="0"/>
              <a:t>Here we observed individual model years has different prices also</a:t>
            </a:r>
            <a:r>
              <a:rPr lang="en-US" b="1" dirty="0" smtClean="0"/>
              <a:t>, they </a:t>
            </a:r>
            <a:r>
              <a:rPr lang="en-US" b="1" dirty="0"/>
              <a:t>described by </a:t>
            </a:r>
            <a:r>
              <a:rPr lang="en-US" b="1" dirty="0" err="1"/>
              <a:t>max,mean,min</a:t>
            </a:r>
            <a:r>
              <a:rPr lang="en-US" b="1" dirty="0"/>
              <a:t> values through Box plot.</a:t>
            </a:r>
            <a:endParaRPr lang="en-IN" b="1" dirty="0"/>
          </a:p>
        </p:txBody>
      </p:sp>
      <p:sp>
        <p:nvSpPr>
          <p:cNvPr id="4" name="Date Placeholder 3"/>
          <p:cNvSpPr>
            <a:spLocks noGrp="1"/>
          </p:cNvSpPr>
          <p:nvPr>
            <p:ph type="dt" sz="half" idx="10"/>
          </p:nvPr>
        </p:nvSpPr>
        <p:spPr/>
        <p:txBody>
          <a:bodyPr/>
          <a:lstStyle/>
          <a:p>
            <a:fld id="{E34CF3C7-6809-4F39-BD67-A75817BDDE0A}" type="datetime1">
              <a:rPr lang="en-US" smtClean="0"/>
              <a:t>1/29/2022</a:t>
            </a:fld>
            <a:endParaRPr lang="en-US"/>
          </a:p>
        </p:txBody>
      </p:sp>
      <p:sp>
        <p:nvSpPr>
          <p:cNvPr id="5" name="Footer Placeholder 4"/>
          <p:cNvSpPr>
            <a:spLocks noGrp="1"/>
          </p:cNvSpPr>
          <p:nvPr>
            <p:ph type="ftr" sz="quarter" idx="11"/>
          </p:nvPr>
        </p:nvSpPr>
        <p:spPr/>
        <p:txBody>
          <a:bodyPr/>
          <a:lstStyle/>
          <a:p>
            <a:r>
              <a:rPr lang="en-US" smtClean="0"/>
              <a:t>Footer Text</a:t>
            </a:r>
            <a:endParaRPr lang="en-US"/>
          </a:p>
        </p:txBody>
      </p:sp>
      <p:sp>
        <p:nvSpPr>
          <p:cNvPr id="6" name="Slide Number Placeholder 5"/>
          <p:cNvSpPr>
            <a:spLocks noGrp="1"/>
          </p:cNvSpPr>
          <p:nvPr>
            <p:ph type="sldNum" sz="quarter" idx="12"/>
          </p:nvPr>
        </p:nvSpPr>
        <p:spPr/>
        <p:txBody>
          <a:bodyPr/>
          <a:lstStyle/>
          <a:p>
            <a:fld id="{BA9B540C-44DA-4F69-89C9-7C84606640D3}" type="slidenum">
              <a:rPr lang="en-US" smtClean="0"/>
              <a:pPr/>
              <a:t>22</a:t>
            </a:fld>
            <a:endParaRPr lang="en-US"/>
          </a:p>
        </p:txBody>
      </p:sp>
      <p:pic>
        <p:nvPicPr>
          <p:cNvPr id="8" name="Content Placeholder 7"/>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2339752" y="908720"/>
            <a:ext cx="4041775" cy="2814031"/>
          </a:xfrm>
        </p:spPr>
      </p:pic>
    </p:spTree>
    <p:extLst>
      <p:ext uri="{BB962C8B-B14F-4D97-AF65-F5344CB8AC3E}">
        <p14:creationId xmlns:p14="http://schemas.microsoft.com/office/powerpoint/2010/main" val="367080336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467544" y="1340768"/>
            <a:ext cx="8229600" cy="1872208"/>
          </a:xfrm>
        </p:spPr>
        <p:txBody>
          <a:bodyPr/>
          <a:lstStyle/>
          <a:p>
            <a:r>
              <a:rPr lang="en-US" dirty="0" smtClean="0"/>
              <a:t>Bi-</a:t>
            </a:r>
            <a:r>
              <a:rPr lang="en-US" dirty="0" err="1"/>
              <a:t>V</a:t>
            </a:r>
            <a:r>
              <a:rPr lang="en-US" dirty="0" err="1" smtClean="0"/>
              <a:t>ariate</a:t>
            </a:r>
            <a:r>
              <a:rPr lang="en-US" dirty="0" smtClean="0"/>
              <a:t> Analysis</a:t>
            </a:r>
            <a:endParaRPr lang="en-US" dirty="0"/>
          </a:p>
        </p:txBody>
      </p:sp>
      <p:sp>
        <p:nvSpPr>
          <p:cNvPr id="4" name="Date Placeholder 3"/>
          <p:cNvSpPr>
            <a:spLocks noGrp="1"/>
          </p:cNvSpPr>
          <p:nvPr>
            <p:ph type="dt" sz="half" idx="10"/>
          </p:nvPr>
        </p:nvSpPr>
        <p:spPr/>
        <p:txBody>
          <a:bodyPr/>
          <a:lstStyle/>
          <a:p>
            <a:fld id="{E34CF3C7-6809-4F39-BD67-A75817BDDE0A}" type="datetime1">
              <a:rPr lang="en-US" smtClean="0"/>
              <a:t>1/29/2022</a:t>
            </a:fld>
            <a:endParaRPr lang="en-US"/>
          </a:p>
        </p:txBody>
      </p:sp>
      <p:sp>
        <p:nvSpPr>
          <p:cNvPr id="5" name="Footer Placeholder 4"/>
          <p:cNvSpPr>
            <a:spLocks noGrp="1"/>
          </p:cNvSpPr>
          <p:nvPr>
            <p:ph type="ftr" sz="quarter" idx="11"/>
          </p:nvPr>
        </p:nvSpPr>
        <p:spPr/>
        <p:txBody>
          <a:bodyPr/>
          <a:lstStyle/>
          <a:p>
            <a:r>
              <a:rPr lang="en-US" smtClean="0"/>
              <a:t>Footer Text</a:t>
            </a:r>
            <a:endParaRPr lang="en-US"/>
          </a:p>
        </p:txBody>
      </p:sp>
      <p:sp>
        <p:nvSpPr>
          <p:cNvPr id="6" name="Slide Number Placeholder 5"/>
          <p:cNvSpPr>
            <a:spLocks noGrp="1"/>
          </p:cNvSpPr>
          <p:nvPr>
            <p:ph type="sldNum" sz="quarter" idx="12"/>
          </p:nvPr>
        </p:nvSpPr>
        <p:spPr/>
        <p:txBody>
          <a:bodyPr/>
          <a:lstStyle/>
          <a:p>
            <a:fld id="{BA9B540C-44DA-4F69-89C9-7C84606640D3}" type="slidenum">
              <a:rPr lang="en-US" smtClean="0"/>
              <a:pPr/>
              <a:t>23</a:t>
            </a:fld>
            <a:endParaRPr lang="en-US"/>
          </a:p>
        </p:txBody>
      </p:sp>
    </p:spTree>
    <p:extLst>
      <p:ext uri="{BB962C8B-B14F-4D97-AF65-F5344CB8AC3E}">
        <p14:creationId xmlns:p14="http://schemas.microsoft.com/office/powerpoint/2010/main" val="288117282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836712"/>
          </a:xfrm>
        </p:spPr>
        <p:txBody>
          <a:bodyPr/>
          <a:lstStyle/>
          <a:p>
            <a:r>
              <a:rPr lang="en-IN" dirty="0" smtClean="0"/>
              <a:t>Violin plot</a:t>
            </a:r>
            <a:endParaRPr lang="en-IN" dirty="0"/>
          </a:p>
        </p:txBody>
      </p:sp>
      <p:sp>
        <p:nvSpPr>
          <p:cNvPr id="3" name="Content Placeholder 2"/>
          <p:cNvSpPr>
            <a:spLocks noGrp="1"/>
          </p:cNvSpPr>
          <p:nvPr>
            <p:ph sz="half" idx="2"/>
          </p:nvPr>
        </p:nvSpPr>
        <p:spPr>
          <a:xfrm>
            <a:off x="827584" y="4509120"/>
            <a:ext cx="7632848" cy="1905075"/>
          </a:xfrm>
        </p:spPr>
        <p:txBody>
          <a:bodyPr>
            <a:normAutofit lnSpcReduction="10000"/>
          </a:bodyPr>
          <a:lstStyle/>
          <a:p>
            <a:r>
              <a:rPr lang="en-US" b="1" dirty="0"/>
              <a:t>Here cars differs by </a:t>
            </a:r>
            <a:r>
              <a:rPr lang="en-US" b="1" dirty="0" smtClean="0"/>
              <a:t>car brand </a:t>
            </a:r>
            <a:r>
              <a:rPr lang="en-US" b="1" dirty="0"/>
              <a:t>and price through </a:t>
            </a:r>
            <a:r>
              <a:rPr lang="en-US" b="1" dirty="0" smtClean="0"/>
              <a:t>Violin plot, result </a:t>
            </a:r>
            <a:r>
              <a:rPr lang="en-US" b="1" dirty="0"/>
              <a:t>has given like Toyota is </a:t>
            </a:r>
            <a:r>
              <a:rPr lang="en-US" b="1" dirty="0" smtClean="0"/>
              <a:t>highest price </a:t>
            </a:r>
            <a:r>
              <a:rPr lang="en-US" b="1" dirty="0"/>
              <a:t>holder</a:t>
            </a:r>
            <a:r>
              <a:rPr lang="en-US" b="1" dirty="0" smtClean="0"/>
              <a:t>.</a:t>
            </a:r>
          </a:p>
          <a:p>
            <a:r>
              <a:rPr lang="en-US" b="1" dirty="0" smtClean="0"/>
              <a:t>Here analysis done at between </a:t>
            </a:r>
            <a:r>
              <a:rPr lang="en-US" b="1" dirty="0" err="1" smtClean="0"/>
              <a:t>carbrand</a:t>
            </a:r>
            <a:r>
              <a:rPr lang="en-US" b="1" dirty="0" smtClean="0"/>
              <a:t> and kilometers</a:t>
            </a:r>
            <a:endParaRPr lang="en-IN" b="1" dirty="0"/>
          </a:p>
        </p:txBody>
      </p:sp>
      <p:sp>
        <p:nvSpPr>
          <p:cNvPr id="4" name="Date Placeholder 3"/>
          <p:cNvSpPr>
            <a:spLocks noGrp="1"/>
          </p:cNvSpPr>
          <p:nvPr>
            <p:ph type="dt" sz="half" idx="10"/>
          </p:nvPr>
        </p:nvSpPr>
        <p:spPr/>
        <p:txBody>
          <a:bodyPr/>
          <a:lstStyle/>
          <a:p>
            <a:fld id="{E34CF3C7-6809-4F39-BD67-A75817BDDE0A}" type="datetime1">
              <a:rPr lang="en-US" smtClean="0"/>
              <a:t>1/29/2022</a:t>
            </a:fld>
            <a:endParaRPr lang="en-US"/>
          </a:p>
        </p:txBody>
      </p:sp>
      <p:sp>
        <p:nvSpPr>
          <p:cNvPr id="5" name="Footer Placeholder 4"/>
          <p:cNvSpPr>
            <a:spLocks noGrp="1"/>
          </p:cNvSpPr>
          <p:nvPr>
            <p:ph type="ftr" sz="quarter" idx="11"/>
          </p:nvPr>
        </p:nvSpPr>
        <p:spPr/>
        <p:txBody>
          <a:bodyPr/>
          <a:lstStyle/>
          <a:p>
            <a:r>
              <a:rPr lang="en-US" smtClean="0"/>
              <a:t>Footer Text</a:t>
            </a:r>
            <a:endParaRPr lang="en-US"/>
          </a:p>
        </p:txBody>
      </p:sp>
      <p:sp>
        <p:nvSpPr>
          <p:cNvPr id="6" name="Slide Number Placeholder 5"/>
          <p:cNvSpPr>
            <a:spLocks noGrp="1"/>
          </p:cNvSpPr>
          <p:nvPr>
            <p:ph type="sldNum" sz="quarter" idx="12"/>
          </p:nvPr>
        </p:nvSpPr>
        <p:spPr/>
        <p:txBody>
          <a:bodyPr/>
          <a:lstStyle/>
          <a:p>
            <a:fld id="{BA9B540C-44DA-4F69-89C9-7C84606640D3}" type="slidenum">
              <a:rPr lang="en-US" smtClean="0"/>
              <a:pPr/>
              <a:t>24</a:t>
            </a:fld>
            <a:endParaRPr lang="en-US"/>
          </a:p>
        </p:txBody>
      </p:sp>
      <p:pic>
        <p:nvPicPr>
          <p:cNvPr id="8" name="Content Placeholder 7"/>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11832" y="1124744"/>
            <a:ext cx="8784976" cy="3240360"/>
          </a:xfrm>
        </p:spPr>
      </p:pic>
    </p:spTree>
    <p:extLst>
      <p:ext uri="{BB962C8B-B14F-4D97-AF65-F5344CB8AC3E}">
        <p14:creationId xmlns:p14="http://schemas.microsoft.com/office/powerpoint/2010/main" val="94267560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188640"/>
            <a:ext cx="8229600" cy="836712"/>
          </a:xfrm>
        </p:spPr>
        <p:txBody>
          <a:bodyPr/>
          <a:lstStyle/>
          <a:p>
            <a:r>
              <a:rPr lang="en-IN" dirty="0" smtClean="0"/>
              <a:t>Scatter plot</a:t>
            </a:r>
            <a:endParaRPr lang="en-IN" dirty="0"/>
          </a:p>
        </p:txBody>
      </p:sp>
      <p:sp>
        <p:nvSpPr>
          <p:cNvPr id="3" name="Content Placeholder 2"/>
          <p:cNvSpPr>
            <a:spLocks noGrp="1"/>
          </p:cNvSpPr>
          <p:nvPr>
            <p:ph sz="half" idx="2"/>
          </p:nvPr>
        </p:nvSpPr>
        <p:spPr>
          <a:xfrm>
            <a:off x="971600" y="4437112"/>
            <a:ext cx="7715200" cy="1689051"/>
          </a:xfrm>
        </p:spPr>
        <p:txBody>
          <a:bodyPr>
            <a:normAutofit/>
          </a:bodyPr>
          <a:lstStyle/>
          <a:p>
            <a:r>
              <a:rPr lang="en-US" b="1" dirty="0"/>
              <a:t>Here we observed spots of collision of price and Kilometers</a:t>
            </a:r>
            <a:r>
              <a:rPr lang="en-US" b="1" dirty="0" smtClean="0"/>
              <a:t>, It </a:t>
            </a:r>
            <a:r>
              <a:rPr lang="en-US" b="1" dirty="0"/>
              <a:t>differs all price factors of kilometers in </a:t>
            </a:r>
            <a:r>
              <a:rPr lang="en-US" b="1" dirty="0" smtClean="0"/>
              <a:t>Blue spots </a:t>
            </a:r>
            <a:r>
              <a:rPr lang="en-US" b="1" dirty="0"/>
              <a:t>through '</a:t>
            </a:r>
            <a:r>
              <a:rPr lang="en-US" b="1" dirty="0" err="1"/>
              <a:t>Scatter_plot</a:t>
            </a:r>
            <a:r>
              <a:rPr lang="en-US" dirty="0" smtClean="0"/>
              <a:t>'.</a:t>
            </a:r>
          </a:p>
          <a:p>
            <a:r>
              <a:rPr lang="en-US" b="1" dirty="0" smtClean="0"/>
              <a:t>Analysis on Price and Kilometers</a:t>
            </a:r>
            <a:endParaRPr lang="en-IN" b="1" dirty="0"/>
          </a:p>
        </p:txBody>
      </p:sp>
      <p:sp>
        <p:nvSpPr>
          <p:cNvPr id="4" name="Date Placeholder 3"/>
          <p:cNvSpPr>
            <a:spLocks noGrp="1"/>
          </p:cNvSpPr>
          <p:nvPr>
            <p:ph type="dt" sz="half" idx="10"/>
          </p:nvPr>
        </p:nvSpPr>
        <p:spPr/>
        <p:txBody>
          <a:bodyPr/>
          <a:lstStyle/>
          <a:p>
            <a:fld id="{E34CF3C7-6809-4F39-BD67-A75817BDDE0A}" type="datetime1">
              <a:rPr lang="en-US" smtClean="0"/>
              <a:t>1/29/2022</a:t>
            </a:fld>
            <a:endParaRPr lang="en-US"/>
          </a:p>
        </p:txBody>
      </p:sp>
      <p:sp>
        <p:nvSpPr>
          <p:cNvPr id="5" name="Footer Placeholder 4"/>
          <p:cNvSpPr>
            <a:spLocks noGrp="1"/>
          </p:cNvSpPr>
          <p:nvPr>
            <p:ph type="ftr" sz="quarter" idx="11"/>
          </p:nvPr>
        </p:nvSpPr>
        <p:spPr/>
        <p:txBody>
          <a:bodyPr/>
          <a:lstStyle/>
          <a:p>
            <a:r>
              <a:rPr lang="en-US" smtClean="0"/>
              <a:t>Footer Text</a:t>
            </a:r>
            <a:endParaRPr lang="en-US"/>
          </a:p>
        </p:txBody>
      </p:sp>
      <p:sp>
        <p:nvSpPr>
          <p:cNvPr id="6" name="Slide Number Placeholder 5"/>
          <p:cNvSpPr>
            <a:spLocks noGrp="1"/>
          </p:cNvSpPr>
          <p:nvPr>
            <p:ph type="sldNum" sz="quarter" idx="12"/>
          </p:nvPr>
        </p:nvSpPr>
        <p:spPr/>
        <p:txBody>
          <a:bodyPr/>
          <a:lstStyle/>
          <a:p>
            <a:fld id="{BA9B540C-44DA-4F69-89C9-7C84606640D3}" type="slidenum">
              <a:rPr lang="en-US" smtClean="0"/>
              <a:pPr/>
              <a:t>25</a:t>
            </a:fld>
            <a:endParaRPr lang="en-US"/>
          </a:p>
        </p:txBody>
      </p:sp>
      <p:pic>
        <p:nvPicPr>
          <p:cNvPr id="8" name="Content Placeholder 7"/>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2195736" y="1052736"/>
            <a:ext cx="4041775" cy="3201787"/>
          </a:xfrm>
        </p:spPr>
      </p:pic>
    </p:spTree>
    <p:extLst>
      <p:ext uri="{BB962C8B-B14F-4D97-AF65-F5344CB8AC3E}">
        <p14:creationId xmlns:p14="http://schemas.microsoft.com/office/powerpoint/2010/main" val="149361108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116632"/>
            <a:ext cx="8229600" cy="864096"/>
          </a:xfrm>
        </p:spPr>
        <p:txBody>
          <a:bodyPr/>
          <a:lstStyle/>
          <a:p>
            <a:r>
              <a:rPr lang="en-IN" dirty="0" smtClean="0"/>
              <a:t>Boxplot on Car </a:t>
            </a:r>
            <a:r>
              <a:rPr lang="en-IN" dirty="0"/>
              <a:t>B</a:t>
            </a:r>
            <a:r>
              <a:rPr lang="en-IN" dirty="0" smtClean="0"/>
              <a:t>rands</a:t>
            </a:r>
            <a:endParaRPr lang="en-IN" dirty="0"/>
          </a:p>
        </p:txBody>
      </p:sp>
      <p:sp>
        <p:nvSpPr>
          <p:cNvPr id="3" name="Content Placeholder 2"/>
          <p:cNvSpPr>
            <a:spLocks noGrp="1"/>
          </p:cNvSpPr>
          <p:nvPr>
            <p:ph sz="half" idx="2"/>
          </p:nvPr>
        </p:nvSpPr>
        <p:spPr>
          <a:xfrm>
            <a:off x="899592" y="4077072"/>
            <a:ext cx="7787208" cy="2193107"/>
          </a:xfrm>
        </p:spPr>
        <p:txBody>
          <a:bodyPr>
            <a:normAutofit/>
          </a:bodyPr>
          <a:lstStyle/>
          <a:p>
            <a:r>
              <a:rPr lang="en-US" b="1" dirty="0"/>
              <a:t>Boxplot used for showing difference and analysis of every </a:t>
            </a:r>
            <a:r>
              <a:rPr lang="en-US" b="1" dirty="0" smtClean="0"/>
              <a:t>Car Brand </a:t>
            </a:r>
            <a:r>
              <a:rPr lang="en-US" b="1" dirty="0"/>
              <a:t>and EMI/Month </a:t>
            </a:r>
            <a:r>
              <a:rPr lang="en-US" b="1" dirty="0" smtClean="0"/>
              <a:t>values.</a:t>
            </a:r>
          </a:p>
          <a:p>
            <a:r>
              <a:rPr lang="en-US" b="1" dirty="0" smtClean="0"/>
              <a:t>TOYOTA </a:t>
            </a:r>
            <a:r>
              <a:rPr lang="en-US" b="1" dirty="0"/>
              <a:t>grabs highest place in this analysis</a:t>
            </a:r>
            <a:r>
              <a:rPr lang="en-US" b="1" dirty="0" smtClean="0"/>
              <a:t>,</a:t>
            </a:r>
          </a:p>
          <a:p>
            <a:r>
              <a:rPr lang="en-US" b="1" dirty="0" smtClean="0"/>
              <a:t>DATSUN </a:t>
            </a:r>
            <a:r>
              <a:rPr lang="en-US" b="1" dirty="0"/>
              <a:t>grabs least place in this analysis. </a:t>
            </a:r>
            <a:endParaRPr lang="en-IN" b="1" dirty="0"/>
          </a:p>
        </p:txBody>
      </p:sp>
      <p:sp>
        <p:nvSpPr>
          <p:cNvPr id="4" name="Date Placeholder 3"/>
          <p:cNvSpPr>
            <a:spLocks noGrp="1"/>
          </p:cNvSpPr>
          <p:nvPr>
            <p:ph type="dt" sz="half" idx="10"/>
          </p:nvPr>
        </p:nvSpPr>
        <p:spPr/>
        <p:txBody>
          <a:bodyPr/>
          <a:lstStyle/>
          <a:p>
            <a:fld id="{E34CF3C7-6809-4F39-BD67-A75817BDDE0A}" type="datetime1">
              <a:rPr lang="en-US" smtClean="0"/>
              <a:t>1/29/2022</a:t>
            </a:fld>
            <a:endParaRPr lang="en-US"/>
          </a:p>
        </p:txBody>
      </p:sp>
      <p:sp>
        <p:nvSpPr>
          <p:cNvPr id="5" name="Footer Placeholder 4"/>
          <p:cNvSpPr>
            <a:spLocks noGrp="1"/>
          </p:cNvSpPr>
          <p:nvPr>
            <p:ph type="ftr" sz="quarter" idx="11"/>
          </p:nvPr>
        </p:nvSpPr>
        <p:spPr/>
        <p:txBody>
          <a:bodyPr/>
          <a:lstStyle/>
          <a:p>
            <a:r>
              <a:rPr lang="en-US" smtClean="0"/>
              <a:t>Footer Text</a:t>
            </a:r>
            <a:endParaRPr lang="en-US"/>
          </a:p>
        </p:txBody>
      </p:sp>
      <p:sp>
        <p:nvSpPr>
          <p:cNvPr id="6" name="Slide Number Placeholder 5"/>
          <p:cNvSpPr>
            <a:spLocks noGrp="1"/>
          </p:cNvSpPr>
          <p:nvPr>
            <p:ph type="sldNum" sz="quarter" idx="12"/>
          </p:nvPr>
        </p:nvSpPr>
        <p:spPr/>
        <p:txBody>
          <a:bodyPr/>
          <a:lstStyle/>
          <a:p>
            <a:fld id="{BA9B540C-44DA-4F69-89C9-7C84606640D3}" type="slidenum">
              <a:rPr lang="en-US" smtClean="0"/>
              <a:pPr/>
              <a:t>26</a:t>
            </a:fld>
            <a:endParaRPr lang="en-US"/>
          </a:p>
        </p:txBody>
      </p:sp>
      <p:pic>
        <p:nvPicPr>
          <p:cNvPr id="8" name="Content Placeholder 7"/>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2555776" y="1196752"/>
            <a:ext cx="4041775" cy="2754873"/>
          </a:xfrm>
        </p:spPr>
      </p:pic>
    </p:spTree>
    <p:extLst>
      <p:ext uri="{BB962C8B-B14F-4D97-AF65-F5344CB8AC3E}">
        <p14:creationId xmlns:p14="http://schemas.microsoft.com/office/powerpoint/2010/main" val="153662698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536" y="332656"/>
            <a:ext cx="8229600" cy="1123528"/>
          </a:xfrm>
        </p:spPr>
        <p:txBody>
          <a:bodyPr/>
          <a:lstStyle/>
          <a:p>
            <a:r>
              <a:rPr lang="en-IN" dirty="0" smtClean="0"/>
              <a:t>Relationship plot</a:t>
            </a:r>
            <a:endParaRPr lang="en-IN" dirty="0"/>
          </a:p>
        </p:txBody>
      </p:sp>
      <p:sp>
        <p:nvSpPr>
          <p:cNvPr id="3" name="Content Placeholder 2"/>
          <p:cNvSpPr>
            <a:spLocks noGrp="1"/>
          </p:cNvSpPr>
          <p:nvPr>
            <p:ph sz="half" idx="2"/>
          </p:nvPr>
        </p:nvSpPr>
        <p:spPr>
          <a:xfrm>
            <a:off x="4648200" y="1700807"/>
            <a:ext cx="4038600" cy="3384377"/>
          </a:xfrm>
        </p:spPr>
        <p:txBody>
          <a:bodyPr/>
          <a:lstStyle/>
          <a:p>
            <a:r>
              <a:rPr lang="en-US" b="1" dirty="0" smtClean="0"/>
              <a:t>Gear type </a:t>
            </a:r>
            <a:r>
              <a:rPr lang="en-US" b="1" dirty="0"/>
              <a:t>observations done at four types of </a:t>
            </a:r>
            <a:r>
              <a:rPr lang="en-US" b="1" dirty="0" smtClean="0"/>
              <a:t>Gear types </a:t>
            </a:r>
            <a:r>
              <a:rPr lang="en-US" b="1" dirty="0"/>
              <a:t>Based on </a:t>
            </a:r>
            <a:r>
              <a:rPr lang="en-US" b="1" dirty="0" smtClean="0"/>
              <a:t>Car Brand </a:t>
            </a:r>
            <a:r>
              <a:rPr lang="en-US" b="1" dirty="0"/>
              <a:t>through </a:t>
            </a:r>
            <a:r>
              <a:rPr lang="en-US" b="1" dirty="0" smtClean="0"/>
              <a:t>“Relationship </a:t>
            </a:r>
            <a:r>
              <a:rPr lang="en-US" b="1" dirty="0"/>
              <a:t>plot</a:t>
            </a:r>
            <a:r>
              <a:rPr lang="en-US" b="1" dirty="0" smtClean="0"/>
              <a:t>".</a:t>
            </a:r>
          </a:p>
          <a:p>
            <a:r>
              <a:rPr lang="en-US" b="1" dirty="0" smtClean="0"/>
              <a:t>Analysis on car brand and Gear type.</a:t>
            </a:r>
            <a:endParaRPr lang="en-IN" b="1" dirty="0"/>
          </a:p>
        </p:txBody>
      </p:sp>
      <p:sp>
        <p:nvSpPr>
          <p:cNvPr id="4" name="Date Placeholder 3"/>
          <p:cNvSpPr>
            <a:spLocks noGrp="1"/>
          </p:cNvSpPr>
          <p:nvPr>
            <p:ph type="dt" sz="half" idx="10"/>
          </p:nvPr>
        </p:nvSpPr>
        <p:spPr/>
        <p:txBody>
          <a:bodyPr/>
          <a:lstStyle/>
          <a:p>
            <a:fld id="{E34CF3C7-6809-4F39-BD67-A75817BDDE0A}" type="datetime1">
              <a:rPr lang="en-US" smtClean="0"/>
              <a:t>1/29/2022</a:t>
            </a:fld>
            <a:endParaRPr lang="en-US"/>
          </a:p>
        </p:txBody>
      </p:sp>
      <p:sp>
        <p:nvSpPr>
          <p:cNvPr id="5" name="Footer Placeholder 4"/>
          <p:cNvSpPr>
            <a:spLocks noGrp="1"/>
          </p:cNvSpPr>
          <p:nvPr>
            <p:ph type="ftr" sz="quarter" idx="11"/>
          </p:nvPr>
        </p:nvSpPr>
        <p:spPr/>
        <p:txBody>
          <a:bodyPr/>
          <a:lstStyle/>
          <a:p>
            <a:r>
              <a:rPr lang="en-US" smtClean="0"/>
              <a:t>Footer Text</a:t>
            </a:r>
            <a:endParaRPr lang="en-US"/>
          </a:p>
        </p:txBody>
      </p:sp>
      <p:sp>
        <p:nvSpPr>
          <p:cNvPr id="6" name="Slide Number Placeholder 5"/>
          <p:cNvSpPr>
            <a:spLocks noGrp="1"/>
          </p:cNvSpPr>
          <p:nvPr>
            <p:ph type="sldNum" sz="quarter" idx="12"/>
          </p:nvPr>
        </p:nvSpPr>
        <p:spPr/>
        <p:txBody>
          <a:bodyPr/>
          <a:lstStyle/>
          <a:p>
            <a:fld id="{BA9B540C-44DA-4F69-89C9-7C84606640D3}" type="slidenum">
              <a:rPr lang="en-US" smtClean="0"/>
              <a:pPr/>
              <a:t>27</a:t>
            </a:fld>
            <a:endParaRPr lang="en-US"/>
          </a:p>
        </p:txBody>
      </p:sp>
      <p:pic>
        <p:nvPicPr>
          <p:cNvPr id="9" name="Content Placeholder 8"/>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323528" y="1484784"/>
            <a:ext cx="4041775" cy="4007715"/>
          </a:xfrm>
        </p:spPr>
      </p:pic>
    </p:spTree>
    <p:extLst>
      <p:ext uri="{BB962C8B-B14F-4D97-AF65-F5344CB8AC3E}">
        <p14:creationId xmlns:p14="http://schemas.microsoft.com/office/powerpoint/2010/main" val="365154163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457200" y="1628800"/>
            <a:ext cx="8229600" cy="1512168"/>
          </a:xfrm>
        </p:spPr>
        <p:txBody>
          <a:bodyPr/>
          <a:lstStyle/>
          <a:p>
            <a:r>
              <a:rPr lang="en-US" sz="4800" dirty="0"/>
              <a:t>Multivariate Analysis</a:t>
            </a:r>
          </a:p>
        </p:txBody>
      </p:sp>
      <p:sp>
        <p:nvSpPr>
          <p:cNvPr id="4" name="Date Placeholder 3"/>
          <p:cNvSpPr>
            <a:spLocks noGrp="1"/>
          </p:cNvSpPr>
          <p:nvPr>
            <p:ph type="dt" sz="half" idx="10"/>
          </p:nvPr>
        </p:nvSpPr>
        <p:spPr/>
        <p:txBody>
          <a:bodyPr/>
          <a:lstStyle/>
          <a:p>
            <a:fld id="{E34CF3C7-6809-4F39-BD67-A75817BDDE0A}" type="datetime1">
              <a:rPr lang="en-US" smtClean="0"/>
              <a:t>1/29/2022</a:t>
            </a:fld>
            <a:endParaRPr lang="en-US"/>
          </a:p>
        </p:txBody>
      </p:sp>
      <p:sp>
        <p:nvSpPr>
          <p:cNvPr id="5" name="Footer Placeholder 4"/>
          <p:cNvSpPr>
            <a:spLocks noGrp="1"/>
          </p:cNvSpPr>
          <p:nvPr>
            <p:ph type="ftr" sz="quarter" idx="11"/>
          </p:nvPr>
        </p:nvSpPr>
        <p:spPr/>
        <p:txBody>
          <a:bodyPr/>
          <a:lstStyle/>
          <a:p>
            <a:r>
              <a:rPr lang="en-US" smtClean="0"/>
              <a:t>Footer Text</a:t>
            </a:r>
            <a:endParaRPr lang="en-US"/>
          </a:p>
        </p:txBody>
      </p:sp>
      <p:sp>
        <p:nvSpPr>
          <p:cNvPr id="6" name="Slide Number Placeholder 5"/>
          <p:cNvSpPr>
            <a:spLocks noGrp="1"/>
          </p:cNvSpPr>
          <p:nvPr>
            <p:ph type="sldNum" sz="quarter" idx="12"/>
          </p:nvPr>
        </p:nvSpPr>
        <p:spPr/>
        <p:txBody>
          <a:bodyPr/>
          <a:lstStyle/>
          <a:p>
            <a:fld id="{BA9B540C-44DA-4F69-89C9-7C84606640D3}" type="slidenum">
              <a:rPr lang="en-US" smtClean="0"/>
              <a:pPr/>
              <a:t>28</a:t>
            </a:fld>
            <a:endParaRPr lang="en-US"/>
          </a:p>
        </p:txBody>
      </p:sp>
    </p:spTree>
    <p:extLst>
      <p:ext uri="{BB962C8B-B14F-4D97-AF65-F5344CB8AC3E}">
        <p14:creationId xmlns:p14="http://schemas.microsoft.com/office/powerpoint/2010/main" val="344646571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188640"/>
            <a:ext cx="8229600" cy="792088"/>
          </a:xfrm>
        </p:spPr>
        <p:txBody>
          <a:bodyPr/>
          <a:lstStyle/>
          <a:p>
            <a:r>
              <a:rPr lang="en-US" sz="4000" dirty="0" err="1" smtClean="0"/>
              <a:t>HeatMap</a:t>
            </a:r>
            <a:r>
              <a:rPr lang="en-US" sz="4000" dirty="0" smtClean="0"/>
              <a:t> Analysis on </a:t>
            </a:r>
            <a:r>
              <a:rPr lang="en-US" sz="4000" dirty="0" err="1"/>
              <a:t>C</a:t>
            </a:r>
            <a:r>
              <a:rPr lang="en-US" sz="4000" dirty="0" err="1" smtClean="0"/>
              <a:t>orelation</a:t>
            </a:r>
            <a:endParaRPr lang="en-IN" sz="4000" dirty="0"/>
          </a:p>
        </p:txBody>
      </p:sp>
      <p:sp>
        <p:nvSpPr>
          <p:cNvPr id="3" name="Content Placeholder 2"/>
          <p:cNvSpPr>
            <a:spLocks noGrp="1"/>
          </p:cNvSpPr>
          <p:nvPr>
            <p:ph sz="half" idx="2"/>
          </p:nvPr>
        </p:nvSpPr>
        <p:spPr>
          <a:xfrm>
            <a:off x="683568" y="4293096"/>
            <a:ext cx="8003232" cy="1833067"/>
          </a:xfrm>
        </p:spPr>
        <p:txBody>
          <a:bodyPr>
            <a:normAutofit lnSpcReduction="10000"/>
          </a:bodyPr>
          <a:lstStyle/>
          <a:p>
            <a:r>
              <a:rPr lang="en-US" b="1" dirty="0"/>
              <a:t>The </a:t>
            </a:r>
            <a:r>
              <a:rPr lang="en-US" b="1" dirty="0" err="1"/>
              <a:t>heatmap</a:t>
            </a:r>
            <a:r>
              <a:rPr lang="en-US" b="1" dirty="0"/>
              <a:t> colors plot below uses random data again. This time it’s using a different color map (</a:t>
            </a:r>
            <a:r>
              <a:rPr lang="en-US" b="1" dirty="0" err="1"/>
              <a:t>cmap</a:t>
            </a:r>
            <a:r>
              <a:rPr lang="en-US" b="1" dirty="0"/>
              <a:t>), with the ‘light pink</a:t>
            </a:r>
            <a:r>
              <a:rPr lang="en-US" b="1" dirty="0" smtClean="0"/>
              <a:t>’, which </a:t>
            </a:r>
            <a:r>
              <a:rPr lang="en-US" b="1" dirty="0"/>
              <a:t>as nothing but colors of pink and dark violet</a:t>
            </a:r>
            <a:r>
              <a:rPr lang="en-US" b="1" dirty="0" smtClean="0"/>
              <a:t>. It </a:t>
            </a:r>
            <a:r>
              <a:rPr lang="en-US" b="1" dirty="0"/>
              <a:t>also uses square blocks.</a:t>
            </a:r>
            <a:endParaRPr lang="en-IN" b="1" dirty="0"/>
          </a:p>
        </p:txBody>
      </p:sp>
      <p:sp>
        <p:nvSpPr>
          <p:cNvPr id="4" name="Date Placeholder 3"/>
          <p:cNvSpPr>
            <a:spLocks noGrp="1"/>
          </p:cNvSpPr>
          <p:nvPr>
            <p:ph type="dt" sz="half" idx="10"/>
          </p:nvPr>
        </p:nvSpPr>
        <p:spPr/>
        <p:txBody>
          <a:bodyPr/>
          <a:lstStyle/>
          <a:p>
            <a:fld id="{E34CF3C7-6809-4F39-BD67-A75817BDDE0A}" type="datetime1">
              <a:rPr lang="en-US" smtClean="0"/>
              <a:t>1/29/2022</a:t>
            </a:fld>
            <a:endParaRPr lang="en-US"/>
          </a:p>
        </p:txBody>
      </p:sp>
      <p:sp>
        <p:nvSpPr>
          <p:cNvPr id="5" name="Footer Placeholder 4"/>
          <p:cNvSpPr>
            <a:spLocks noGrp="1"/>
          </p:cNvSpPr>
          <p:nvPr>
            <p:ph type="ftr" sz="quarter" idx="11"/>
          </p:nvPr>
        </p:nvSpPr>
        <p:spPr/>
        <p:txBody>
          <a:bodyPr/>
          <a:lstStyle/>
          <a:p>
            <a:r>
              <a:rPr lang="en-US" smtClean="0"/>
              <a:t>Footer Text</a:t>
            </a:r>
            <a:endParaRPr lang="en-US"/>
          </a:p>
        </p:txBody>
      </p:sp>
      <p:sp>
        <p:nvSpPr>
          <p:cNvPr id="6" name="Slide Number Placeholder 5"/>
          <p:cNvSpPr>
            <a:spLocks noGrp="1"/>
          </p:cNvSpPr>
          <p:nvPr>
            <p:ph type="sldNum" sz="quarter" idx="12"/>
          </p:nvPr>
        </p:nvSpPr>
        <p:spPr/>
        <p:txBody>
          <a:bodyPr/>
          <a:lstStyle/>
          <a:p>
            <a:fld id="{BA9B540C-44DA-4F69-89C9-7C84606640D3}" type="slidenum">
              <a:rPr lang="en-US" smtClean="0"/>
              <a:pPr/>
              <a:t>29</a:t>
            </a:fld>
            <a:endParaRPr lang="en-US"/>
          </a:p>
        </p:txBody>
      </p:sp>
      <p:pic>
        <p:nvPicPr>
          <p:cNvPr id="9" name="Content Placeholder 8"/>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2627784" y="1124744"/>
            <a:ext cx="4041775" cy="3018632"/>
          </a:xfrm>
        </p:spPr>
      </p:pic>
    </p:spTree>
    <p:extLst>
      <p:ext uri="{BB962C8B-B14F-4D97-AF65-F5344CB8AC3E}">
        <p14:creationId xmlns:p14="http://schemas.microsoft.com/office/powerpoint/2010/main" val="123501260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528" y="332656"/>
            <a:ext cx="8229600" cy="1440160"/>
          </a:xfrm>
        </p:spPr>
        <p:txBody>
          <a:bodyPr/>
          <a:lstStyle/>
          <a:p>
            <a:r>
              <a:rPr lang="en-US" sz="2000" dirty="0" smtClean="0">
                <a:latin typeface="Arial Black"/>
                <a:cs typeface="Calibri"/>
              </a:rPr>
              <a:t> </a:t>
            </a:r>
            <a:r>
              <a:rPr lang="en-US" sz="2000" dirty="0">
                <a:latin typeface="Arial Black"/>
                <a:cs typeface="Calibri"/>
              </a:rPr>
              <a:t>WEB SCRAPING</a:t>
            </a:r>
            <a:r>
              <a:rPr lang="en-US" sz="1600" dirty="0">
                <a:latin typeface="Arial Black"/>
                <a:cs typeface="Calibri"/>
              </a:rPr>
              <a:t/>
            </a:r>
            <a:br>
              <a:rPr lang="en-US" sz="1600" dirty="0">
                <a:latin typeface="Arial Black"/>
                <a:cs typeface="Calibri"/>
              </a:rPr>
            </a:br>
            <a:endParaRPr lang="en-IN" sz="2000" dirty="0">
              <a:latin typeface="Arial Black" pitchFamily="34" charset="0"/>
            </a:endParaRPr>
          </a:p>
        </p:txBody>
      </p:sp>
      <p:sp>
        <p:nvSpPr>
          <p:cNvPr id="3" name="Content Placeholder 2"/>
          <p:cNvSpPr>
            <a:spLocks noGrp="1"/>
          </p:cNvSpPr>
          <p:nvPr>
            <p:ph idx="1"/>
          </p:nvPr>
        </p:nvSpPr>
        <p:spPr>
          <a:xfrm>
            <a:off x="467544" y="1268760"/>
            <a:ext cx="8229600" cy="4525963"/>
          </a:xfrm>
        </p:spPr>
        <p:txBody>
          <a:bodyPr>
            <a:normAutofit fontScale="92500" lnSpcReduction="10000"/>
          </a:bodyPr>
          <a:lstStyle/>
          <a:p>
            <a:r>
              <a:rPr lang="en-US" sz="2000" dirty="0">
                <a:latin typeface="Calibri"/>
                <a:cs typeface="Calibri Light"/>
              </a:rPr>
              <a:t>Web scraping is used to describe the use  of a program or algorithm to extract and process large amounts of data from the web.</a:t>
            </a:r>
          </a:p>
          <a:p>
            <a:r>
              <a:rPr lang="en-US" sz="2000" dirty="0">
                <a:latin typeface="Calibri"/>
                <a:cs typeface="Calibri Light"/>
              </a:rPr>
              <a:t>It  is  used to generate leads for marketing .</a:t>
            </a:r>
          </a:p>
          <a:p>
            <a:r>
              <a:rPr lang="en-US" sz="2000" dirty="0">
                <a:latin typeface="Calibri"/>
                <a:cs typeface="Calibri Light"/>
              </a:rPr>
              <a:t>It  focuses on transformation of unstructured data on the web (typically HTML) into structured data that can be stored and analyzed.</a:t>
            </a:r>
          </a:p>
          <a:p>
            <a:r>
              <a:rPr lang="en-US" sz="2000" dirty="0">
                <a:latin typeface="Calibri"/>
                <a:cs typeface="Calibri Light"/>
              </a:rPr>
              <a:t>This method is mainly used for price comparing and competition monitoring.</a:t>
            </a:r>
          </a:p>
          <a:p>
            <a:endParaRPr lang="en-US" sz="1800" dirty="0">
              <a:cs typeface="Calibri Light"/>
            </a:endParaRPr>
          </a:p>
          <a:p>
            <a:r>
              <a:rPr lang="en-US" sz="1800" u="sng" dirty="0">
                <a:latin typeface="Georgia"/>
                <a:cs typeface="Calibri Light"/>
              </a:rPr>
              <a:t>Why we scrape?</a:t>
            </a:r>
            <a:r>
              <a:rPr lang="en-US" sz="1800" dirty="0">
                <a:latin typeface="Georgia"/>
                <a:cs typeface="Calibri Light"/>
              </a:rPr>
              <a:t> :</a:t>
            </a:r>
          </a:p>
          <a:p>
            <a:r>
              <a:rPr lang="en-US" sz="2000" dirty="0">
                <a:latin typeface="Calibri"/>
                <a:cs typeface="Calibri Light"/>
              </a:rPr>
              <a:t>Web pages contain wealth of information designed mostly for human consumption.</a:t>
            </a:r>
          </a:p>
          <a:p>
            <a:r>
              <a:rPr lang="en-US" sz="2000" dirty="0">
                <a:latin typeface="Calibri"/>
                <a:cs typeface="Calibri Light"/>
              </a:rPr>
              <a:t>Static Websites.</a:t>
            </a:r>
          </a:p>
          <a:p>
            <a:r>
              <a:rPr lang="en-US" sz="2000" dirty="0">
                <a:latin typeface="Calibri"/>
                <a:cs typeface="Calibri Light"/>
              </a:rPr>
              <a:t>Websites are more important than API'S.</a:t>
            </a:r>
          </a:p>
          <a:p>
            <a:r>
              <a:rPr lang="en-US" sz="2000" dirty="0">
                <a:latin typeface="Calibri"/>
                <a:cs typeface="Calibri Light"/>
              </a:rPr>
              <a:t>No rate Limiting.</a:t>
            </a:r>
          </a:p>
          <a:p>
            <a:r>
              <a:rPr lang="en-US" sz="2000" dirty="0">
                <a:latin typeface="Calibri"/>
                <a:cs typeface="Calibri Light"/>
              </a:rPr>
              <a:t>Anonymous access.</a:t>
            </a:r>
          </a:p>
          <a:p>
            <a:endParaRPr lang="en-IN" sz="2000" dirty="0">
              <a:latin typeface="Calibri" pitchFamily="34" charset="0"/>
              <a:cs typeface="Calibri" pitchFamily="34" charset="0"/>
            </a:endParaRPr>
          </a:p>
        </p:txBody>
      </p:sp>
      <p:sp>
        <p:nvSpPr>
          <p:cNvPr id="4" name="Date Placeholder 3"/>
          <p:cNvSpPr>
            <a:spLocks noGrp="1"/>
          </p:cNvSpPr>
          <p:nvPr>
            <p:ph type="dt" sz="half" idx="10"/>
          </p:nvPr>
        </p:nvSpPr>
        <p:spPr/>
        <p:txBody>
          <a:bodyPr/>
          <a:lstStyle/>
          <a:p>
            <a:fld id="{B11D738E-8962-435F-8C43-147B8DD7E819}" type="datetime1">
              <a:rPr lang="en-US" smtClean="0"/>
              <a:t>1/29/2022</a:t>
            </a:fld>
            <a:endParaRPr lang="en-US"/>
          </a:p>
        </p:txBody>
      </p:sp>
      <p:sp>
        <p:nvSpPr>
          <p:cNvPr id="5" name="Footer Placeholder 4"/>
          <p:cNvSpPr>
            <a:spLocks noGrp="1"/>
          </p:cNvSpPr>
          <p:nvPr>
            <p:ph type="ftr" sz="quarter" idx="11"/>
          </p:nvPr>
        </p:nvSpPr>
        <p:spPr/>
        <p:txBody>
          <a:bodyPr/>
          <a:lstStyle/>
          <a:p>
            <a:r>
              <a:rPr lang="en-US" smtClean="0"/>
              <a:t>Footer Text</a:t>
            </a:r>
            <a:endParaRPr lang="en-US"/>
          </a:p>
        </p:txBody>
      </p:sp>
      <p:sp>
        <p:nvSpPr>
          <p:cNvPr id="6" name="Slide Number Placeholder 5"/>
          <p:cNvSpPr>
            <a:spLocks noGrp="1"/>
          </p:cNvSpPr>
          <p:nvPr>
            <p:ph type="sldNum" sz="quarter" idx="12"/>
          </p:nvPr>
        </p:nvSpPr>
        <p:spPr/>
        <p:txBody>
          <a:bodyPr/>
          <a:lstStyle/>
          <a:p>
            <a:fld id="{BA9B540C-44DA-4F69-89C9-7C84606640D3}" type="slidenum">
              <a:rPr lang="en-US" smtClean="0"/>
              <a:pPr/>
              <a:t>3</a:t>
            </a:fld>
            <a:endParaRPr lang="en-US"/>
          </a:p>
        </p:txBody>
      </p:sp>
    </p:spTree>
    <p:extLst>
      <p:ext uri="{BB962C8B-B14F-4D97-AF65-F5344CB8AC3E}">
        <p14:creationId xmlns:p14="http://schemas.microsoft.com/office/powerpoint/2010/main" val="85656976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32656"/>
            <a:ext cx="8229600" cy="864096"/>
          </a:xfrm>
        </p:spPr>
        <p:txBody>
          <a:bodyPr/>
          <a:lstStyle/>
          <a:p>
            <a:r>
              <a:rPr lang="en-IN" dirty="0" smtClean="0"/>
              <a:t>Pair plot of Cars24</a:t>
            </a:r>
            <a:endParaRPr lang="en-IN" dirty="0"/>
          </a:p>
        </p:txBody>
      </p:sp>
      <p:sp>
        <p:nvSpPr>
          <p:cNvPr id="3" name="Content Placeholder 2"/>
          <p:cNvSpPr>
            <a:spLocks noGrp="1"/>
          </p:cNvSpPr>
          <p:nvPr>
            <p:ph sz="half" idx="2"/>
          </p:nvPr>
        </p:nvSpPr>
        <p:spPr/>
        <p:txBody>
          <a:bodyPr/>
          <a:lstStyle/>
          <a:p>
            <a:r>
              <a:rPr lang="en-US" b="1" dirty="0"/>
              <a:t>Pair plot is used for </a:t>
            </a:r>
            <a:r>
              <a:rPr lang="en-US" b="1" dirty="0" err="1"/>
              <a:t>diffrence</a:t>
            </a:r>
            <a:r>
              <a:rPr lang="en-US" b="1" dirty="0"/>
              <a:t> visualization, because the measurements and classes (CARS) provide an excellent way to distinguish classes. The data is mapped in the grid below. Because there are 4 measurements, it creates a 4x4 plot.</a:t>
            </a:r>
            <a:endParaRPr lang="en-IN" b="1" dirty="0"/>
          </a:p>
        </p:txBody>
      </p:sp>
      <p:sp>
        <p:nvSpPr>
          <p:cNvPr id="4" name="Date Placeholder 3"/>
          <p:cNvSpPr>
            <a:spLocks noGrp="1"/>
          </p:cNvSpPr>
          <p:nvPr>
            <p:ph type="dt" sz="half" idx="10"/>
          </p:nvPr>
        </p:nvSpPr>
        <p:spPr/>
        <p:txBody>
          <a:bodyPr/>
          <a:lstStyle/>
          <a:p>
            <a:fld id="{E34CF3C7-6809-4F39-BD67-A75817BDDE0A}" type="datetime1">
              <a:rPr lang="en-US" smtClean="0"/>
              <a:t>1/29/2022</a:t>
            </a:fld>
            <a:endParaRPr lang="en-US"/>
          </a:p>
        </p:txBody>
      </p:sp>
      <p:sp>
        <p:nvSpPr>
          <p:cNvPr id="5" name="Footer Placeholder 4"/>
          <p:cNvSpPr>
            <a:spLocks noGrp="1"/>
          </p:cNvSpPr>
          <p:nvPr>
            <p:ph type="ftr" sz="quarter" idx="11"/>
          </p:nvPr>
        </p:nvSpPr>
        <p:spPr/>
        <p:txBody>
          <a:bodyPr/>
          <a:lstStyle/>
          <a:p>
            <a:r>
              <a:rPr lang="en-US" smtClean="0"/>
              <a:t>Footer Text</a:t>
            </a:r>
            <a:endParaRPr lang="en-US"/>
          </a:p>
        </p:txBody>
      </p:sp>
      <p:sp>
        <p:nvSpPr>
          <p:cNvPr id="6" name="Slide Number Placeholder 5"/>
          <p:cNvSpPr>
            <a:spLocks noGrp="1"/>
          </p:cNvSpPr>
          <p:nvPr>
            <p:ph type="sldNum" sz="quarter" idx="12"/>
          </p:nvPr>
        </p:nvSpPr>
        <p:spPr/>
        <p:txBody>
          <a:bodyPr/>
          <a:lstStyle/>
          <a:p>
            <a:fld id="{BA9B540C-44DA-4F69-89C9-7C84606640D3}" type="slidenum">
              <a:rPr lang="en-US" smtClean="0"/>
              <a:pPr/>
              <a:t>30</a:t>
            </a:fld>
            <a:endParaRPr lang="en-US"/>
          </a:p>
        </p:txBody>
      </p:sp>
      <p:pic>
        <p:nvPicPr>
          <p:cNvPr id="8" name="Content Placeholder 7"/>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365125" y="1840011"/>
            <a:ext cx="4041775" cy="4046341"/>
          </a:xfrm>
        </p:spPr>
      </p:pic>
    </p:spTree>
    <p:extLst>
      <p:ext uri="{BB962C8B-B14F-4D97-AF65-F5344CB8AC3E}">
        <p14:creationId xmlns:p14="http://schemas.microsoft.com/office/powerpoint/2010/main" val="198969968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All plots with hue (‘price’)</a:t>
            </a:r>
            <a:endParaRPr lang="en-IN" dirty="0"/>
          </a:p>
        </p:txBody>
      </p:sp>
      <p:sp>
        <p:nvSpPr>
          <p:cNvPr id="3" name="Content Placeholder 2"/>
          <p:cNvSpPr>
            <a:spLocks noGrp="1"/>
          </p:cNvSpPr>
          <p:nvPr>
            <p:ph sz="half" idx="2"/>
          </p:nvPr>
        </p:nvSpPr>
        <p:spPr/>
        <p:txBody>
          <a:bodyPr/>
          <a:lstStyle/>
          <a:p>
            <a:r>
              <a:rPr lang="en-US" dirty="0"/>
              <a:t>Pair plot is used for </a:t>
            </a:r>
            <a:r>
              <a:rPr lang="en-US" dirty="0" err="1"/>
              <a:t>diffrence</a:t>
            </a:r>
            <a:r>
              <a:rPr lang="en-US" dirty="0"/>
              <a:t> visualization, because the cars and price(</a:t>
            </a:r>
            <a:r>
              <a:rPr lang="en-US" dirty="0" err="1"/>
              <a:t>modelyear,kilometers,EMI</a:t>
            </a:r>
            <a:r>
              <a:rPr lang="en-US" dirty="0"/>
              <a:t>/Month) provide an excellent way to distinguish classes. The data is mapped in the grid below. Because there are 4 measurements, It creates a 4x4 plot.</a:t>
            </a:r>
            <a:endParaRPr lang="en-IN" dirty="0"/>
          </a:p>
        </p:txBody>
      </p:sp>
      <p:sp>
        <p:nvSpPr>
          <p:cNvPr id="4" name="Date Placeholder 3"/>
          <p:cNvSpPr>
            <a:spLocks noGrp="1"/>
          </p:cNvSpPr>
          <p:nvPr>
            <p:ph type="dt" sz="half" idx="10"/>
          </p:nvPr>
        </p:nvSpPr>
        <p:spPr/>
        <p:txBody>
          <a:bodyPr/>
          <a:lstStyle/>
          <a:p>
            <a:fld id="{E34CF3C7-6809-4F39-BD67-A75817BDDE0A}" type="datetime1">
              <a:rPr lang="en-US" smtClean="0"/>
              <a:t>1/29/2022</a:t>
            </a:fld>
            <a:endParaRPr lang="en-US"/>
          </a:p>
        </p:txBody>
      </p:sp>
      <p:sp>
        <p:nvSpPr>
          <p:cNvPr id="5" name="Footer Placeholder 4"/>
          <p:cNvSpPr>
            <a:spLocks noGrp="1"/>
          </p:cNvSpPr>
          <p:nvPr>
            <p:ph type="ftr" sz="quarter" idx="11"/>
          </p:nvPr>
        </p:nvSpPr>
        <p:spPr/>
        <p:txBody>
          <a:bodyPr/>
          <a:lstStyle/>
          <a:p>
            <a:r>
              <a:rPr lang="en-US" smtClean="0"/>
              <a:t>Footer Text</a:t>
            </a:r>
            <a:endParaRPr lang="en-US"/>
          </a:p>
        </p:txBody>
      </p:sp>
      <p:sp>
        <p:nvSpPr>
          <p:cNvPr id="6" name="Slide Number Placeholder 5"/>
          <p:cNvSpPr>
            <a:spLocks noGrp="1"/>
          </p:cNvSpPr>
          <p:nvPr>
            <p:ph type="sldNum" sz="quarter" idx="12"/>
          </p:nvPr>
        </p:nvSpPr>
        <p:spPr/>
        <p:txBody>
          <a:bodyPr/>
          <a:lstStyle/>
          <a:p>
            <a:fld id="{BA9B540C-44DA-4F69-89C9-7C84606640D3}" type="slidenum">
              <a:rPr lang="en-US" smtClean="0"/>
              <a:pPr/>
              <a:t>31</a:t>
            </a:fld>
            <a:endParaRPr lang="en-US"/>
          </a:p>
        </p:txBody>
      </p:sp>
      <p:pic>
        <p:nvPicPr>
          <p:cNvPr id="8" name="Content Placeholder 7"/>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365125" y="2012007"/>
            <a:ext cx="4041775" cy="3702349"/>
          </a:xfrm>
        </p:spPr>
      </p:pic>
    </p:spTree>
    <p:extLst>
      <p:ext uri="{BB962C8B-B14F-4D97-AF65-F5344CB8AC3E}">
        <p14:creationId xmlns:p14="http://schemas.microsoft.com/office/powerpoint/2010/main" val="385539534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188640"/>
            <a:ext cx="8229600" cy="764704"/>
          </a:xfrm>
        </p:spPr>
        <p:txBody>
          <a:bodyPr/>
          <a:lstStyle/>
          <a:p>
            <a:r>
              <a:rPr lang="en-IN" sz="4000" b="1" dirty="0" smtClean="0"/>
              <a:t>Problem Statement of Customer</a:t>
            </a:r>
            <a:endParaRPr lang="en-IN" sz="4000" b="1" dirty="0"/>
          </a:p>
        </p:txBody>
      </p:sp>
      <p:sp>
        <p:nvSpPr>
          <p:cNvPr id="3" name="Content Placeholder 2"/>
          <p:cNvSpPr>
            <a:spLocks noGrp="1"/>
          </p:cNvSpPr>
          <p:nvPr>
            <p:ph idx="1"/>
          </p:nvPr>
        </p:nvSpPr>
        <p:spPr>
          <a:xfrm>
            <a:off x="457200" y="1052736"/>
            <a:ext cx="8229600" cy="5073427"/>
          </a:xfrm>
        </p:spPr>
        <p:txBody>
          <a:bodyPr>
            <a:normAutofit/>
          </a:bodyPr>
          <a:lstStyle/>
          <a:p>
            <a:pPr marL="457200" indent="-457200">
              <a:buFont typeface="+mj-lt"/>
              <a:buAutoNum type="arabicPeriod"/>
            </a:pPr>
            <a:r>
              <a:rPr lang="en-US" b="1" dirty="0"/>
              <a:t>CUSTOMER SEARCHING FOR USED CARS BELOW 250000/- IN BEST </a:t>
            </a:r>
            <a:r>
              <a:rPr lang="en-US" b="1" dirty="0" smtClean="0"/>
              <a:t>CONDITION. </a:t>
            </a:r>
            <a:endParaRPr lang="en-US" b="1" dirty="0"/>
          </a:p>
          <a:p>
            <a:pPr marL="457200" indent="-457200">
              <a:buFont typeface="+mj-lt"/>
              <a:buAutoNum type="arabicPeriod"/>
            </a:pPr>
            <a:r>
              <a:rPr lang="en-US" b="1" dirty="0"/>
              <a:t>S</a:t>
            </a:r>
            <a:r>
              <a:rPr lang="en-US" b="1" dirty="0" smtClean="0"/>
              <a:t>earching </a:t>
            </a:r>
            <a:r>
              <a:rPr lang="en-US" b="1" dirty="0"/>
              <a:t>for used cars for price below 250000/- </a:t>
            </a:r>
            <a:endParaRPr lang="en-US" b="1" dirty="0" smtClean="0"/>
          </a:p>
          <a:p>
            <a:pPr marL="457200" indent="-457200">
              <a:buFont typeface="+mj-lt"/>
              <a:buAutoNum type="arabicPeriod"/>
            </a:pPr>
            <a:r>
              <a:rPr lang="en-US" b="1" dirty="0" smtClean="0"/>
              <a:t>Next </a:t>
            </a:r>
            <a:r>
              <a:rPr lang="en-US" b="1" dirty="0"/>
              <a:t>followed data has filter with different analysis like </a:t>
            </a:r>
            <a:endParaRPr lang="en-US" b="1" dirty="0"/>
          </a:p>
          <a:p>
            <a:pPr marL="457200" indent="-457200">
              <a:buFont typeface="+mj-lt"/>
              <a:buAutoNum type="arabicPeriod"/>
            </a:pPr>
            <a:r>
              <a:rPr lang="en-US" b="1" dirty="0"/>
              <a:t>Y</a:t>
            </a:r>
            <a:r>
              <a:rPr lang="en-US" b="1" dirty="0" smtClean="0"/>
              <a:t>ear </a:t>
            </a:r>
            <a:r>
              <a:rPr lang="en-US" b="1" dirty="0"/>
              <a:t>of </a:t>
            </a:r>
            <a:r>
              <a:rPr lang="en-US" b="1" dirty="0" smtClean="0"/>
              <a:t>model. </a:t>
            </a:r>
          </a:p>
          <a:p>
            <a:pPr marL="457200" indent="-457200">
              <a:buFont typeface="+mj-lt"/>
              <a:buAutoNum type="arabicPeriod"/>
            </a:pPr>
            <a:r>
              <a:rPr lang="en-US" b="1" dirty="0"/>
              <a:t>H</a:t>
            </a:r>
            <a:r>
              <a:rPr lang="en-US" b="1" dirty="0" smtClean="0"/>
              <a:t>ow </a:t>
            </a:r>
            <a:r>
              <a:rPr lang="en-US" b="1" dirty="0"/>
              <a:t>many specified cars in certain </a:t>
            </a:r>
            <a:r>
              <a:rPr lang="en-US" b="1" dirty="0" err="1" smtClean="0"/>
              <a:t>geartype</a:t>
            </a:r>
            <a:r>
              <a:rPr lang="en-US" b="1" dirty="0" smtClean="0"/>
              <a:t>?</a:t>
            </a:r>
          </a:p>
          <a:p>
            <a:pPr marL="457200" indent="-457200">
              <a:buFont typeface="+mj-lt"/>
              <a:buAutoNum type="arabicPeriod"/>
            </a:pPr>
            <a:r>
              <a:rPr lang="en-US" b="1" dirty="0"/>
              <a:t>W</a:t>
            </a:r>
            <a:r>
              <a:rPr lang="en-US" b="1" dirty="0" smtClean="0"/>
              <a:t>hich </a:t>
            </a:r>
            <a:r>
              <a:rPr lang="en-US" b="1" dirty="0"/>
              <a:t>fuel type are specified for that cars? </a:t>
            </a:r>
            <a:endParaRPr lang="en-US" b="1" dirty="0" smtClean="0"/>
          </a:p>
          <a:p>
            <a:pPr marL="457200" indent="-457200">
              <a:buFont typeface="+mj-lt"/>
              <a:buAutoNum type="arabicPeriod"/>
            </a:pPr>
            <a:r>
              <a:rPr lang="en-US" b="1" dirty="0" smtClean="0"/>
              <a:t>How many kilometers completed for every car with customer requirements.</a:t>
            </a:r>
          </a:p>
          <a:p>
            <a:pPr marL="457200" indent="-457200">
              <a:buFont typeface="+mj-lt"/>
              <a:buAutoNum type="arabicPeriod"/>
            </a:pPr>
            <a:r>
              <a:rPr lang="en-US" b="1" dirty="0" smtClean="0"/>
              <a:t>Price </a:t>
            </a:r>
            <a:r>
              <a:rPr lang="en-US" b="1" dirty="0"/>
              <a:t>analysis on each car by price</a:t>
            </a:r>
            <a:r>
              <a:rPr lang="en-US" b="1" dirty="0" smtClean="0"/>
              <a:t>, </a:t>
            </a:r>
            <a:r>
              <a:rPr lang="en-US" b="1" dirty="0" err="1" smtClean="0"/>
              <a:t>EMIprice,OFFER</a:t>
            </a:r>
            <a:r>
              <a:rPr lang="en-US" b="1" dirty="0" smtClean="0"/>
              <a:t> PRICE.</a:t>
            </a:r>
            <a:endParaRPr lang="en-IN" b="1" dirty="0"/>
          </a:p>
        </p:txBody>
      </p:sp>
      <p:sp>
        <p:nvSpPr>
          <p:cNvPr id="4" name="Date Placeholder 3"/>
          <p:cNvSpPr>
            <a:spLocks noGrp="1"/>
          </p:cNvSpPr>
          <p:nvPr>
            <p:ph type="dt" sz="half" idx="10"/>
          </p:nvPr>
        </p:nvSpPr>
        <p:spPr/>
        <p:txBody>
          <a:bodyPr/>
          <a:lstStyle/>
          <a:p>
            <a:fld id="{B11D738E-8962-435F-8C43-147B8DD7E819}" type="datetime1">
              <a:rPr lang="en-US" smtClean="0"/>
              <a:t>1/29/2022</a:t>
            </a:fld>
            <a:endParaRPr lang="en-US"/>
          </a:p>
        </p:txBody>
      </p:sp>
      <p:sp>
        <p:nvSpPr>
          <p:cNvPr id="5" name="Footer Placeholder 4"/>
          <p:cNvSpPr>
            <a:spLocks noGrp="1"/>
          </p:cNvSpPr>
          <p:nvPr>
            <p:ph type="ftr" sz="quarter" idx="11"/>
          </p:nvPr>
        </p:nvSpPr>
        <p:spPr/>
        <p:txBody>
          <a:bodyPr/>
          <a:lstStyle/>
          <a:p>
            <a:r>
              <a:rPr lang="en-US" smtClean="0"/>
              <a:t>Footer Text</a:t>
            </a:r>
            <a:endParaRPr lang="en-US"/>
          </a:p>
        </p:txBody>
      </p:sp>
      <p:sp>
        <p:nvSpPr>
          <p:cNvPr id="6" name="Slide Number Placeholder 5"/>
          <p:cNvSpPr>
            <a:spLocks noGrp="1"/>
          </p:cNvSpPr>
          <p:nvPr>
            <p:ph type="sldNum" sz="quarter" idx="12"/>
          </p:nvPr>
        </p:nvSpPr>
        <p:spPr/>
        <p:txBody>
          <a:bodyPr/>
          <a:lstStyle/>
          <a:p>
            <a:fld id="{BA9B540C-44DA-4F69-89C9-7C84606640D3}" type="slidenum">
              <a:rPr lang="en-US" smtClean="0"/>
              <a:pPr/>
              <a:t>32</a:t>
            </a:fld>
            <a:endParaRPr lang="en-US"/>
          </a:p>
        </p:txBody>
      </p:sp>
    </p:spTree>
    <p:extLst>
      <p:ext uri="{BB962C8B-B14F-4D97-AF65-F5344CB8AC3E}">
        <p14:creationId xmlns:p14="http://schemas.microsoft.com/office/powerpoint/2010/main" val="86151131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88640"/>
            <a:ext cx="8229600" cy="720080"/>
          </a:xfrm>
        </p:spPr>
        <p:txBody>
          <a:bodyPr/>
          <a:lstStyle/>
          <a:p>
            <a:r>
              <a:rPr lang="en-US" sz="1600" b="1" dirty="0"/>
              <a:t>CUSTOMER SEARCHING FOR USED CARS BELOW 250000/-  </a:t>
            </a:r>
            <a:r>
              <a:rPr lang="en-US" sz="1600" b="1" dirty="0" smtClean="0"/>
              <a:t>IN BESCONDITION</a:t>
            </a:r>
            <a:r>
              <a:rPr lang="en-US" sz="1600" dirty="0" smtClean="0"/>
              <a:t> </a:t>
            </a:r>
            <a:endParaRPr lang="en-US" sz="1600" dirty="0"/>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83568" y="1052736"/>
            <a:ext cx="7776864" cy="5073427"/>
          </a:xfrm>
        </p:spPr>
      </p:pic>
      <p:sp>
        <p:nvSpPr>
          <p:cNvPr id="4" name="Date Placeholder 3"/>
          <p:cNvSpPr>
            <a:spLocks noGrp="1"/>
          </p:cNvSpPr>
          <p:nvPr>
            <p:ph type="dt" sz="half" idx="10"/>
          </p:nvPr>
        </p:nvSpPr>
        <p:spPr/>
        <p:txBody>
          <a:bodyPr/>
          <a:lstStyle/>
          <a:p>
            <a:fld id="{B11D738E-8962-435F-8C43-147B8DD7E819}" type="datetime1">
              <a:rPr lang="en-US" smtClean="0"/>
              <a:t>1/29/2022</a:t>
            </a:fld>
            <a:endParaRPr lang="en-US"/>
          </a:p>
        </p:txBody>
      </p:sp>
      <p:sp>
        <p:nvSpPr>
          <p:cNvPr id="5" name="Footer Placeholder 4"/>
          <p:cNvSpPr>
            <a:spLocks noGrp="1"/>
          </p:cNvSpPr>
          <p:nvPr>
            <p:ph type="ftr" sz="quarter" idx="11"/>
          </p:nvPr>
        </p:nvSpPr>
        <p:spPr/>
        <p:txBody>
          <a:bodyPr/>
          <a:lstStyle/>
          <a:p>
            <a:r>
              <a:rPr lang="en-US" smtClean="0"/>
              <a:t>Footer Text</a:t>
            </a:r>
            <a:endParaRPr lang="en-US"/>
          </a:p>
        </p:txBody>
      </p:sp>
      <p:sp>
        <p:nvSpPr>
          <p:cNvPr id="6" name="Slide Number Placeholder 5"/>
          <p:cNvSpPr>
            <a:spLocks noGrp="1"/>
          </p:cNvSpPr>
          <p:nvPr>
            <p:ph type="sldNum" sz="quarter" idx="12"/>
          </p:nvPr>
        </p:nvSpPr>
        <p:spPr/>
        <p:txBody>
          <a:bodyPr/>
          <a:lstStyle/>
          <a:p>
            <a:fld id="{BA9B540C-44DA-4F69-89C9-7C84606640D3}" type="slidenum">
              <a:rPr lang="en-US" smtClean="0"/>
              <a:pPr/>
              <a:t>33</a:t>
            </a:fld>
            <a:endParaRPr lang="en-US"/>
          </a:p>
        </p:txBody>
      </p:sp>
    </p:spTree>
    <p:extLst>
      <p:ext uri="{BB962C8B-B14F-4D97-AF65-F5344CB8AC3E}">
        <p14:creationId xmlns:p14="http://schemas.microsoft.com/office/powerpoint/2010/main" val="26736000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04664"/>
            <a:ext cx="8229600" cy="1008112"/>
          </a:xfrm>
        </p:spPr>
        <p:txBody>
          <a:bodyPr/>
          <a:lstStyle/>
          <a:p>
            <a:r>
              <a:rPr lang="en-US" sz="4400" b="1" dirty="0" smtClean="0"/>
              <a:t>Analysis on Year </a:t>
            </a:r>
            <a:r>
              <a:rPr lang="en-US" sz="4400" b="1" dirty="0"/>
              <a:t>of model</a:t>
            </a:r>
            <a:endParaRPr lang="en-US" sz="4400" dirty="0"/>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15616" y="1700808"/>
            <a:ext cx="6912767" cy="3096344"/>
          </a:xfrm>
        </p:spPr>
      </p:pic>
      <p:sp>
        <p:nvSpPr>
          <p:cNvPr id="4" name="Date Placeholder 3"/>
          <p:cNvSpPr>
            <a:spLocks noGrp="1"/>
          </p:cNvSpPr>
          <p:nvPr>
            <p:ph type="dt" sz="half" idx="10"/>
          </p:nvPr>
        </p:nvSpPr>
        <p:spPr/>
        <p:txBody>
          <a:bodyPr/>
          <a:lstStyle/>
          <a:p>
            <a:fld id="{B11D738E-8962-435F-8C43-147B8DD7E819}" type="datetime1">
              <a:rPr lang="en-US" smtClean="0"/>
              <a:t>1/29/2022</a:t>
            </a:fld>
            <a:endParaRPr lang="en-US"/>
          </a:p>
        </p:txBody>
      </p:sp>
      <p:sp>
        <p:nvSpPr>
          <p:cNvPr id="5" name="Footer Placeholder 4"/>
          <p:cNvSpPr>
            <a:spLocks noGrp="1"/>
          </p:cNvSpPr>
          <p:nvPr>
            <p:ph type="ftr" sz="quarter" idx="11"/>
          </p:nvPr>
        </p:nvSpPr>
        <p:spPr/>
        <p:txBody>
          <a:bodyPr/>
          <a:lstStyle/>
          <a:p>
            <a:r>
              <a:rPr lang="en-US" dirty="0" smtClean="0"/>
              <a:t>Footer Text</a:t>
            </a:r>
            <a:endParaRPr lang="en-US" dirty="0"/>
          </a:p>
        </p:txBody>
      </p:sp>
      <p:sp>
        <p:nvSpPr>
          <p:cNvPr id="6" name="Slide Number Placeholder 5"/>
          <p:cNvSpPr>
            <a:spLocks noGrp="1"/>
          </p:cNvSpPr>
          <p:nvPr>
            <p:ph type="sldNum" sz="quarter" idx="12"/>
          </p:nvPr>
        </p:nvSpPr>
        <p:spPr/>
        <p:txBody>
          <a:bodyPr/>
          <a:lstStyle/>
          <a:p>
            <a:fld id="{BA9B540C-44DA-4F69-89C9-7C84606640D3}" type="slidenum">
              <a:rPr lang="en-US" smtClean="0"/>
              <a:pPr/>
              <a:t>34</a:t>
            </a:fld>
            <a:endParaRPr lang="en-US"/>
          </a:p>
        </p:txBody>
      </p:sp>
      <p:sp>
        <p:nvSpPr>
          <p:cNvPr id="8" name="TextBox 7"/>
          <p:cNvSpPr txBox="1"/>
          <p:nvPr/>
        </p:nvSpPr>
        <p:spPr>
          <a:xfrm>
            <a:off x="467544" y="5229200"/>
            <a:ext cx="7920880" cy="1015663"/>
          </a:xfrm>
          <a:prstGeom prst="rect">
            <a:avLst/>
          </a:prstGeom>
          <a:noFill/>
        </p:spPr>
        <p:txBody>
          <a:bodyPr wrap="square" rtlCol="0">
            <a:spAutoFit/>
          </a:bodyPr>
          <a:lstStyle/>
          <a:p>
            <a:pPr marL="285750" indent="-285750">
              <a:buFont typeface="Arial" pitchFamily="34" charset="0"/>
              <a:buChar char="•"/>
            </a:pPr>
            <a:r>
              <a:rPr lang="en-US" sz="2000" b="1" dirty="0">
                <a:latin typeface="+mj-lt"/>
              </a:rPr>
              <a:t>Here we observed certain </a:t>
            </a:r>
            <a:r>
              <a:rPr lang="en-US" sz="2000" b="1" dirty="0" smtClean="0">
                <a:latin typeface="+mj-lt"/>
              </a:rPr>
              <a:t>car brand </a:t>
            </a:r>
            <a:r>
              <a:rPr lang="en-US" sz="2000" b="1" dirty="0">
                <a:latin typeface="+mj-lt"/>
              </a:rPr>
              <a:t>having some model-years on making of analysis we got highest number of Hyundai cars on years 2009,2010</a:t>
            </a:r>
            <a:r>
              <a:rPr lang="en-US" sz="2000" dirty="0">
                <a:latin typeface="+mj-lt"/>
              </a:rPr>
              <a:t>.</a:t>
            </a:r>
          </a:p>
        </p:txBody>
      </p:sp>
    </p:spTree>
    <p:extLst>
      <p:ext uri="{BB962C8B-B14F-4D97-AF65-F5344CB8AC3E}">
        <p14:creationId xmlns:p14="http://schemas.microsoft.com/office/powerpoint/2010/main" val="146264720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32656"/>
            <a:ext cx="8229600" cy="792088"/>
          </a:xfrm>
        </p:spPr>
        <p:txBody>
          <a:bodyPr/>
          <a:lstStyle/>
          <a:p>
            <a:r>
              <a:rPr lang="en-US" sz="2800" b="1" dirty="0"/>
              <a:t>How many specified cars in certain </a:t>
            </a:r>
            <a:r>
              <a:rPr lang="en-US" sz="2800" b="1" dirty="0" smtClean="0"/>
              <a:t>gear type?</a:t>
            </a:r>
            <a:endParaRPr lang="en-US" sz="2800" dirty="0"/>
          </a:p>
        </p:txBody>
      </p:sp>
      <p:sp>
        <p:nvSpPr>
          <p:cNvPr id="3" name="Content Placeholder 2"/>
          <p:cNvSpPr>
            <a:spLocks noGrp="1"/>
          </p:cNvSpPr>
          <p:nvPr>
            <p:ph sz="half" idx="2"/>
          </p:nvPr>
        </p:nvSpPr>
        <p:spPr>
          <a:xfrm>
            <a:off x="899592" y="3717033"/>
            <a:ext cx="7787208" cy="1728192"/>
          </a:xfrm>
        </p:spPr>
        <p:txBody>
          <a:bodyPr>
            <a:normAutofit/>
          </a:bodyPr>
          <a:lstStyle/>
          <a:p>
            <a:r>
              <a:rPr lang="en-US" b="1" dirty="0"/>
              <a:t>Here we observed certain </a:t>
            </a:r>
            <a:r>
              <a:rPr lang="en-US" b="1" dirty="0" smtClean="0"/>
              <a:t>car brand </a:t>
            </a:r>
            <a:r>
              <a:rPr lang="en-US" b="1" dirty="0"/>
              <a:t>having some </a:t>
            </a:r>
            <a:r>
              <a:rPr lang="en-US" b="1" dirty="0" smtClean="0"/>
              <a:t>gear types </a:t>
            </a:r>
            <a:r>
              <a:rPr lang="en-US" b="1" dirty="0"/>
              <a:t>on making of analysis we got highest number of Hyundai cars on manual </a:t>
            </a:r>
            <a:r>
              <a:rPr lang="en-US" dirty="0"/>
              <a:t>.</a:t>
            </a:r>
          </a:p>
        </p:txBody>
      </p:sp>
      <p:sp>
        <p:nvSpPr>
          <p:cNvPr id="4" name="Date Placeholder 3"/>
          <p:cNvSpPr>
            <a:spLocks noGrp="1"/>
          </p:cNvSpPr>
          <p:nvPr>
            <p:ph type="dt" sz="half" idx="10"/>
          </p:nvPr>
        </p:nvSpPr>
        <p:spPr/>
        <p:txBody>
          <a:bodyPr/>
          <a:lstStyle/>
          <a:p>
            <a:fld id="{E34CF3C7-6809-4F39-BD67-A75817BDDE0A}" type="datetime1">
              <a:rPr lang="en-US" smtClean="0"/>
              <a:t>1/29/2022</a:t>
            </a:fld>
            <a:endParaRPr lang="en-US"/>
          </a:p>
        </p:txBody>
      </p:sp>
      <p:sp>
        <p:nvSpPr>
          <p:cNvPr id="5" name="Footer Placeholder 4"/>
          <p:cNvSpPr>
            <a:spLocks noGrp="1"/>
          </p:cNvSpPr>
          <p:nvPr>
            <p:ph type="ftr" sz="quarter" idx="11"/>
          </p:nvPr>
        </p:nvSpPr>
        <p:spPr/>
        <p:txBody>
          <a:bodyPr/>
          <a:lstStyle/>
          <a:p>
            <a:r>
              <a:rPr lang="en-US" smtClean="0"/>
              <a:t>Footer Text</a:t>
            </a:r>
            <a:endParaRPr lang="en-US"/>
          </a:p>
        </p:txBody>
      </p:sp>
      <p:sp>
        <p:nvSpPr>
          <p:cNvPr id="6" name="Slide Number Placeholder 5"/>
          <p:cNvSpPr>
            <a:spLocks noGrp="1"/>
          </p:cNvSpPr>
          <p:nvPr>
            <p:ph type="sldNum" sz="quarter" idx="12"/>
          </p:nvPr>
        </p:nvSpPr>
        <p:spPr/>
        <p:txBody>
          <a:bodyPr/>
          <a:lstStyle/>
          <a:p>
            <a:fld id="{BA9B540C-44DA-4F69-89C9-7C84606640D3}" type="slidenum">
              <a:rPr lang="en-US" smtClean="0"/>
              <a:pPr/>
              <a:t>35</a:t>
            </a:fld>
            <a:endParaRPr lang="en-US"/>
          </a:p>
        </p:txBody>
      </p:sp>
      <p:pic>
        <p:nvPicPr>
          <p:cNvPr id="8" name="Content Placeholder 7"/>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1187624" y="1628800"/>
            <a:ext cx="6624736" cy="1656184"/>
          </a:xfrm>
        </p:spPr>
      </p:pic>
    </p:spTree>
    <p:extLst>
      <p:ext uri="{BB962C8B-B14F-4D97-AF65-F5344CB8AC3E}">
        <p14:creationId xmlns:p14="http://schemas.microsoft.com/office/powerpoint/2010/main" val="239154936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536" y="260648"/>
            <a:ext cx="8229600" cy="864096"/>
          </a:xfrm>
        </p:spPr>
        <p:txBody>
          <a:bodyPr/>
          <a:lstStyle/>
          <a:p>
            <a:pPr marL="457200" indent="-457200"/>
            <a:r>
              <a:rPr lang="en-US" sz="3200" b="1" dirty="0"/>
              <a:t>Which fuel type are specified for that cars? </a:t>
            </a:r>
          </a:p>
        </p:txBody>
      </p:sp>
      <p:sp>
        <p:nvSpPr>
          <p:cNvPr id="3" name="Content Placeholder 2"/>
          <p:cNvSpPr>
            <a:spLocks noGrp="1"/>
          </p:cNvSpPr>
          <p:nvPr>
            <p:ph sz="half" idx="2"/>
          </p:nvPr>
        </p:nvSpPr>
        <p:spPr>
          <a:xfrm>
            <a:off x="755576" y="3933057"/>
            <a:ext cx="7931224" cy="1800200"/>
          </a:xfrm>
        </p:spPr>
        <p:txBody>
          <a:bodyPr>
            <a:normAutofit/>
          </a:bodyPr>
          <a:lstStyle/>
          <a:p>
            <a:r>
              <a:rPr lang="en-US" b="1" dirty="0"/>
              <a:t>Here we observed certain </a:t>
            </a:r>
            <a:r>
              <a:rPr lang="en-US" b="1" dirty="0" smtClean="0"/>
              <a:t>car brand </a:t>
            </a:r>
            <a:r>
              <a:rPr lang="en-US" b="1" dirty="0"/>
              <a:t>having some </a:t>
            </a:r>
            <a:r>
              <a:rPr lang="en-US" b="1" dirty="0" smtClean="0"/>
              <a:t>fuel types </a:t>
            </a:r>
            <a:r>
              <a:rPr lang="en-US" b="1" dirty="0"/>
              <a:t>on making of analysis we got highest number of Hyundai cars with </a:t>
            </a:r>
            <a:r>
              <a:rPr lang="en-US" b="1" dirty="0" err="1" smtClean="0"/>
              <a:t>pertol</a:t>
            </a:r>
            <a:r>
              <a:rPr lang="en-US" b="1" dirty="0" smtClean="0"/>
              <a:t>.</a:t>
            </a:r>
            <a:endParaRPr lang="en-US" b="1" dirty="0"/>
          </a:p>
        </p:txBody>
      </p:sp>
      <p:sp>
        <p:nvSpPr>
          <p:cNvPr id="4" name="Date Placeholder 3"/>
          <p:cNvSpPr>
            <a:spLocks noGrp="1"/>
          </p:cNvSpPr>
          <p:nvPr>
            <p:ph type="dt" sz="half" idx="10"/>
          </p:nvPr>
        </p:nvSpPr>
        <p:spPr/>
        <p:txBody>
          <a:bodyPr/>
          <a:lstStyle/>
          <a:p>
            <a:fld id="{E34CF3C7-6809-4F39-BD67-A75817BDDE0A}" type="datetime1">
              <a:rPr lang="en-US" smtClean="0"/>
              <a:t>1/29/2022</a:t>
            </a:fld>
            <a:endParaRPr lang="en-US"/>
          </a:p>
        </p:txBody>
      </p:sp>
      <p:sp>
        <p:nvSpPr>
          <p:cNvPr id="5" name="Footer Placeholder 4"/>
          <p:cNvSpPr>
            <a:spLocks noGrp="1"/>
          </p:cNvSpPr>
          <p:nvPr>
            <p:ph type="ftr" sz="quarter" idx="11"/>
          </p:nvPr>
        </p:nvSpPr>
        <p:spPr/>
        <p:txBody>
          <a:bodyPr/>
          <a:lstStyle/>
          <a:p>
            <a:r>
              <a:rPr lang="en-US" smtClean="0"/>
              <a:t>Footer Text</a:t>
            </a:r>
            <a:endParaRPr lang="en-US"/>
          </a:p>
        </p:txBody>
      </p:sp>
      <p:sp>
        <p:nvSpPr>
          <p:cNvPr id="6" name="Slide Number Placeholder 5"/>
          <p:cNvSpPr>
            <a:spLocks noGrp="1"/>
          </p:cNvSpPr>
          <p:nvPr>
            <p:ph type="sldNum" sz="quarter" idx="12"/>
          </p:nvPr>
        </p:nvSpPr>
        <p:spPr/>
        <p:txBody>
          <a:bodyPr/>
          <a:lstStyle/>
          <a:p>
            <a:fld id="{BA9B540C-44DA-4F69-89C9-7C84606640D3}" type="slidenum">
              <a:rPr lang="en-US" smtClean="0"/>
              <a:pPr/>
              <a:t>36</a:t>
            </a:fld>
            <a:endParaRPr lang="en-US"/>
          </a:p>
        </p:txBody>
      </p:sp>
      <p:pic>
        <p:nvPicPr>
          <p:cNvPr id="8" name="Content Placeholder 7"/>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683568" y="1628800"/>
            <a:ext cx="7992888" cy="1872208"/>
          </a:xfrm>
        </p:spPr>
      </p:pic>
    </p:spTree>
    <p:extLst>
      <p:ext uri="{BB962C8B-B14F-4D97-AF65-F5344CB8AC3E}">
        <p14:creationId xmlns:p14="http://schemas.microsoft.com/office/powerpoint/2010/main" val="412831794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536" y="260648"/>
            <a:ext cx="8424936" cy="720080"/>
          </a:xfrm>
        </p:spPr>
        <p:txBody>
          <a:bodyPr/>
          <a:lstStyle/>
          <a:p>
            <a:pPr marL="457200" indent="-457200"/>
            <a:r>
              <a:rPr lang="en-US" sz="1800" b="1" dirty="0"/>
              <a:t>How many kilometers completed for every car with </a:t>
            </a:r>
            <a:r>
              <a:rPr lang="en-US" sz="1800" b="1" dirty="0" smtClean="0"/>
              <a:t>Customer Requirements</a:t>
            </a:r>
            <a:r>
              <a:rPr lang="en-US" sz="1800" b="1" dirty="0"/>
              <a:t>.</a:t>
            </a:r>
          </a:p>
        </p:txBody>
      </p:sp>
      <p:sp>
        <p:nvSpPr>
          <p:cNvPr id="3" name="Content Placeholder 2"/>
          <p:cNvSpPr>
            <a:spLocks noGrp="1"/>
          </p:cNvSpPr>
          <p:nvPr>
            <p:ph sz="half" idx="2"/>
          </p:nvPr>
        </p:nvSpPr>
        <p:spPr>
          <a:xfrm>
            <a:off x="683568" y="3429000"/>
            <a:ext cx="8003232" cy="2697163"/>
          </a:xfrm>
        </p:spPr>
        <p:txBody>
          <a:bodyPr>
            <a:normAutofit/>
          </a:bodyPr>
          <a:lstStyle/>
          <a:p>
            <a:r>
              <a:rPr lang="en-US" dirty="0" smtClean="0"/>
              <a:t>Here </a:t>
            </a:r>
            <a:r>
              <a:rPr lang="en-US" dirty="0"/>
              <a:t>we observed which car completes minimum kilometers on making of analysis we got highest number of Hyundai cars with 16695kms</a:t>
            </a:r>
            <a:r>
              <a:rPr lang="en-US" dirty="0" smtClean="0"/>
              <a:t>.</a:t>
            </a:r>
          </a:p>
          <a:p>
            <a:r>
              <a:rPr lang="en-US" dirty="0"/>
              <a:t>Here we observed which car completes maximum kilometers on making of analysis we got highest number of Hyundai cars with 101309kms.</a:t>
            </a:r>
            <a:endParaRPr lang="en-US" dirty="0"/>
          </a:p>
        </p:txBody>
      </p:sp>
      <p:sp>
        <p:nvSpPr>
          <p:cNvPr id="4" name="Date Placeholder 3"/>
          <p:cNvSpPr>
            <a:spLocks noGrp="1"/>
          </p:cNvSpPr>
          <p:nvPr>
            <p:ph type="dt" sz="half" idx="10"/>
          </p:nvPr>
        </p:nvSpPr>
        <p:spPr/>
        <p:txBody>
          <a:bodyPr/>
          <a:lstStyle/>
          <a:p>
            <a:fld id="{E34CF3C7-6809-4F39-BD67-A75817BDDE0A}" type="datetime1">
              <a:rPr lang="en-US" smtClean="0"/>
              <a:t>1/29/2022</a:t>
            </a:fld>
            <a:endParaRPr lang="en-US"/>
          </a:p>
        </p:txBody>
      </p:sp>
      <p:sp>
        <p:nvSpPr>
          <p:cNvPr id="5" name="Footer Placeholder 4"/>
          <p:cNvSpPr>
            <a:spLocks noGrp="1"/>
          </p:cNvSpPr>
          <p:nvPr>
            <p:ph type="ftr" sz="quarter" idx="11"/>
          </p:nvPr>
        </p:nvSpPr>
        <p:spPr/>
        <p:txBody>
          <a:bodyPr/>
          <a:lstStyle/>
          <a:p>
            <a:r>
              <a:rPr lang="en-US" smtClean="0"/>
              <a:t>Footer Text</a:t>
            </a:r>
            <a:endParaRPr lang="en-US"/>
          </a:p>
        </p:txBody>
      </p:sp>
      <p:sp>
        <p:nvSpPr>
          <p:cNvPr id="6" name="Slide Number Placeholder 5"/>
          <p:cNvSpPr>
            <a:spLocks noGrp="1"/>
          </p:cNvSpPr>
          <p:nvPr>
            <p:ph type="sldNum" sz="quarter" idx="12"/>
          </p:nvPr>
        </p:nvSpPr>
        <p:spPr/>
        <p:txBody>
          <a:bodyPr/>
          <a:lstStyle/>
          <a:p>
            <a:fld id="{BA9B540C-44DA-4F69-89C9-7C84606640D3}" type="slidenum">
              <a:rPr lang="en-US" smtClean="0"/>
              <a:pPr/>
              <a:t>37</a:t>
            </a:fld>
            <a:endParaRPr lang="en-US"/>
          </a:p>
        </p:txBody>
      </p:sp>
      <p:pic>
        <p:nvPicPr>
          <p:cNvPr id="8" name="Content Placeholder 7"/>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467544" y="1196752"/>
            <a:ext cx="7848872" cy="2016224"/>
          </a:xfrm>
        </p:spPr>
      </p:pic>
    </p:spTree>
    <p:extLst>
      <p:ext uri="{BB962C8B-B14F-4D97-AF65-F5344CB8AC3E}">
        <p14:creationId xmlns:p14="http://schemas.microsoft.com/office/powerpoint/2010/main" val="128419620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t>Price analysis on each car by </a:t>
            </a:r>
            <a:r>
              <a:rPr lang="en-US" sz="3600" b="1" dirty="0" smtClean="0"/>
              <a:t>Price</a:t>
            </a:r>
            <a:r>
              <a:rPr lang="en-US" sz="3600" b="1" dirty="0"/>
              <a:t>, </a:t>
            </a:r>
            <a:r>
              <a:rPr lang="en-US" sz="3600" b="1" dirty="0" smtClean="0"/>
              <a:t>EMI/</a:t>
            </a:r>
            <a:r>
              <a:rPr lang="en-US" sz="3600" b="1" dirty="0" err="1" smtClean="0"/>
              <a:t>Price,Offer</a:t>
            </a:r>
            <a:r>
              <a:rPr lang="en-US" sz="3600" b="1" dirty="0" smtClean="0"/>
              <a:t> Price.</a:t>
            </a:r>
            <a:endParaRPr lang="en-US" sz="3600" dirty="0"/>
          </a:p>
        </p:txBody>
      </p:sp>
      <p:sp>
        <p:nvSpPr>
          <p:cNvPr id="3" name="Content Placeholder 2"/>
          <p:cNvSpPr>
            <a:spLocks noGrp="1"/>
          </p:cNvSpPr>
          <p:nvPr>
            <p:ph sz="half" idx="2"/>
          </p:nvPr>
        </p:nvSpPr>
        <p:spPr>
          <a:xfrm>
            <a:off x="467544" y="3789040"/>
            <a:ext cx="8219256" cy="2337123"/>
          </a:xfrm>
        </p:spPr>
        <p:txBody>
          <a:bodyPr>
            <a:normAutofit/>
          </a:bodyPr>
          <a:lstStyle/>
          <a:p>
            <a:r>
              <a:rPr lang="en-US" sz="1900" b="1" dirty="0" smtClean="0"/>
              <a:t>Here </a:t>
            </a:r>
            <a:r>
              <a:rPr lang="en-US" sz="1900" b="1" dirty="0"/>
              <a:t>we observed minimum price variance on </a:t>
            </a:r>
            <a:r>
              <a:rPr lang="en-US" sz="1900" b="1" dirty="0" smtClean="0"/>
              <a:t>car brand </a:t>
            </a:r>
            <a:r>
              <a:rPr lang="en-US" sz="1900" b="1" dirty="0"/>
              <a:t>on making of analysis we got low price of highest number of Hyundai cars with </a:t>
            </a:r>
            <a:r>
              <a:rPr lang="en-US" sz="1900" b="1" dirty="0"/>
              <a:t>E</a:t>
            </a:r>
            <a:r>
              <a:rPr lang="en-US" sz="1900" b="1" dirty="0" smtClean="0"/>
              <a:t>mi </a:t>
            </a:r>
            <a:r>
              <a:rPr lang="en-US" sz="1900" b="1" dirty="0"/>
              <a:t>price low amount of </a:t>
            </a:r>
            <a:r>
              <a:rPr lang="en-US" sz="1900" b="1" dirty="0" smtClean="0"/>
              <a:t>RS.4524/month.</a:t>
            </a:r>
          </a:p>
          <a:p>
            <a:endParaRPr lang="en-US" sz="1900" b="1" dirty="0"/>
          </a:p>
          <a:p>
            <a:r>
              <a:rPr lang="en-US" sz="1900" b="1" dirty="0"/>
              <a:t>2.Here we observed maximum price variance on </a:t>
            </a:r>
            <a:r>
              <a:rPr lang="en-US" sz="1900" b="1" dirty="0" smtClean="0"/>
              <a:t>car brand </a:t>
            </a:r>
            <a:r>
              <a:rPr lang="en-US" sz="1900" b="1" dirty="0"/>
              <a:t>on making of analysis we got high price of highest number of </a:t>
            </a:r>
            <a:r>
              <a:rPr lang="en-US" sz="1900" b="1" dirty="0" err="1" smtClean="0"/>
              <a:t>Maruti</a:t>
            </a:r>
            <a:r>
              <a:rPr lang="en-US" sz="1900" b="1" dirty="0" smtClean="0"/>
              <a:t> </a:t>
            </a:r>
            <a:r>
              <a:rPr lang="en-US" sz="1900" b="1" dirty="0"/>
              <a:t>cars with </a:t>
            </a:r>
            <a:r>
              <a:rPr lang="en-US" sz="1900" b="1" dirty="0"/>
              <a:t>E</a:t>
            </a:r>
            <a:r>
              <a:rPr lang="en-US" sz="1900" b="1" dirty="0" smtClean="0"/>
              <a:t>mi </a:t>
            </a:r>
            <a:r>
              <a:rPr lang="en-US" sz="1900" b="1" dirty="0"/>
              <a:t>price high amount of RS.5281/month</a:t>
            </a:r>
          </a:p>
          <a:p>
            <a:endParaRPr lang="en-US" dirty="0"/>
          </a:p>
        </p:txBody>
      </p:sp>
      <p:sp>
        <p:nvSpPr>
          <p:cNvPr id="4" name="Date Placeholder 3"/>
          <p:cNvSpPr>
            <a:spLocks noGrp="1"/>
          </p:cNvSpPr>
          <p:nvPr>
            <p:ph type="dt" sz="half" idx="10"/>
          </p:nvPr>
        </p:nvSpPr>
        <p:spPr/>
        <p:txBody>
          <a:bodyPr/>
          <a:lstStyle/>
          <a:p>
            <a:fld id="{E34CF3C7-6809-4F39-BD67-A75817BDDE0A}" type="datetime1">
              <a:rPr lang="en-US" smtClean="0"/>
              <a:t>1/29/2022</a:t>
            </a:fld>
            <a:endParaRPr lang="en-US"/>
          </a:p>
        </p:txBody>
      </p:sp>
      <p:sp>
        <p:nvSpPr>
          <p:cNvPr id="5" name="Footer Placeholder 4"/>
          <p:cNvSpPr>
            <a:spLocks noGrp="1"/>
          </p:cNvSpPr>
          <p:nvPr>
            <p:ph type="ftr" sz="quarter" idx="11"/>
          </p:nvPr>
        </p:nvSpPr>
        <p:spPr/>
        <p:txBody>
          <a:bodyPr/>
          <a:lstStyle/>
          <a:p>
            <a:r>
              <a:rPr lang="en-US" smtClean="0"/>
              <a:t>Footer Text</a:t>
            </a:r>
            <a:endParaRPr lang="en-US"/>
          </a:p>
        </p:txBody>
      </p:sp>
      <p:sp>
        <p:nvSpPr>
          <p:cNvPr id="6" name="Slide Number Placeholder 5"/>
          <p:cNvSpPr>
            <a:spLocks noGrp="1"/>
          </p:cNvSpPr>
          <p:nvPr>
            <p:ph type="sldNum" sz="quarter" idx="12"/>
          </p:nvPr>
        </p:nvSpPr>
        <p:spPr/>
        <p:txBody>
          <a:bodyPr/>
          <a:lstStyle/>
          <a:p>
            <a:fld id="{BA9B540C-44DA-4F69-89C9-7C84606640D3}" type="slidenum">
              <a:rPr lang="en-US" smtClean="0"/>
              <a:pPr/>
              <a:t>38</a:t>
            </a:fld>
            <a:endParaRPr lang="en-US"/>
          </a:p>
        </p:txBody>
      </p:sp>
      <p:pic>
        <p:nvPicPr>
          <p:cNvPr id="8" name="Content Placeholder 7"/>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1043608" y="1916832"/>
            <a:ext cx="7128792" cy="1744839"/>
          </a:xfrm>
        </p:spPr>
      </p:pic>
    </p:spTree>
    <p:extLst>
      <p:ext uri="{BB962C8B-B14F-4D97-AF65-F5344CB8AC3E}">
        <p14:creationId xmlns:p14="http://schemas.microsoft.com/office/powerpoint/2010/main" val="360308338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457200" y="0"/>
            <a:ext cx="8229600" cy="764704"/>
          </a:xfrm>
        </p:spPr>
        <p:txBody>
          <a:bodyPr/>
          <a:lstStyle/>
          <a:p>
            <a:r>
              <a:rPr lang="en-US" sz="4000" b="1" dirty="0"/>
              <a:t>Conclusion</a:t>
            </a:r>
            <a:endParaRPr lang="en-IN" sz="4000" b="1" dirty="0"/>
          </a:p>
        </p:txBody>
      </p:sp>
      <p:sp>
        <p:nvSpPr>
          <p:cNvPr id="9" name="Content Placeholder 8"/>
          <p:cNvSpPr>
            <a:spLocks noGrp="1"/>
          </p:cNvSpPr>
          <p:nvPr>
            <p:ph idx="1"/>
          </p:nvPr>
        </p:nvSpPr>
        <p:spPr>
          <a:xfrm>
            <a:off x="467544" y="908720"/>
            <a:ext cx="8229600" cy="5256584"/>
          </a:xfrm>
        </p:spPr>
        <p:txBody>
          <a:bodyPr>
            <a:normAutofit fontScale="85000" lnSpcReduction="10000"/>
          </a:bodyPr>
          <a:lstStyle/>
          <a:p>
            <a:pPr marL="0" indent="0" algn="just">
              <a:buNone/>
            </a:pPr>
            <a:r>
              <a:rPr lang="en-IN" b="1" dirty="0" smtClean="0"/>
              <a:t>      Based on application or website we </a:t>
            </a:r>
            <a:r>
              <a:rPr lang="en-IN" b="1" dirty="0" err="1" smtClean="0"/>
              <a:t>analyzed</a:t>
            </a:r>
            <a:r>
              <a:rPr lang="en-IN" b="1" dirty="0" smtClean="0"/>
              <a:t> which used cars can have all information about an entity ,while doing analysis on these project data has placed in different class for more user interface but it makes the good environment to end user but process of data cleaning, we faced so many problems like nan values and special characters and different variants in cars like scenarios.</a:t>
            </a:r>
          </a:p>
          <a:p>
            <a:pPr marL="0" indent="0" algn="just">
              <a:buNone/>
            </a:pPr>
            <a:r>
              <a:rPr lang="en-IN" b="1" dirty="0" smtClean="0"/>
              <a:t>That make sense by grabbing these type of data from web we can learn cleaning techniques very sure .</a:t>
            </a:r>
            <a:r>
              <a:rPr lang="en-IN" b="1" dirty="0" smtClean="0"/>
              <a:t>By the way after cleaning we got analysis part in that stage we learn about how to </a:t>
            </a:r>
            <a:r>
              <a:rPr lang="en-IN" b="1" dirty="0" err="1" smtClean="0"/>
              <a:t>analyze</a:t>
            </a:r>
            <a:r>
              <a:rPr lang="en-IN" b="1" dirty="0" smtClean="0"/>
              <a:t> a data in different variants and by visualizations like using some what </a:t>
            </a:r>
            <a:r>
              <a:rPr lang="en-IN" b="1" dirty="0" err="1" smtClean="0"/>
              <a:t>graphs,</a:t>
            </a:r>
            <a:r>
              <a:rPr lang="en-IN" b="1" dirty="0" err="1" smtClean="0"/>
              <a:t>Totally</a:t>
            </a:r>
            <a:r>
              <a:rPr lang="en-IN" b="1" dirty="0" smtClean="0"/>
              <a:t> these data will uses to who are trying to buy best used cars in big cities with out any external stress ,through  their laptops are mobiles.</a:t>
            </a:r>
          </a:p>
          <a:p>
            <a:pPr marL="0" indent="0" algn="just">
              <a:buNone/>
            </a:pPr>
            <a:r>
              <a:rPr lang="en-IN" b="1" dirty="0" smtClean="0"/>
              <a:t>But we observed that we want more exposure of data placed in website, which makes good interface to customer and mean while it gives good growth to organization to makes best results.</a:t>
            </a:r>
            <a:endParaRPr lang="en-IN" b="1" dirty="0"/>
          </a:p>
        </p:txBody>
      </p:sp>
      <p:sp>
        <p:nvSpPr>
          <p:cNvPr id="4" name="Date Placeholder 3"/>
          <p:cNvSpPr>
            <a:spLocks noGrp="1"/>
          </p:cNvSpPr>
          <p:nvPr>
            <p:ph type="dt" sz="half" idx="10"/>
          </p:nvPr>
        </p:nvSpPr>
        <p:spPr/>
        <p:txBody>
          <a:bodyPr/>
          <a:lstStyle/>
          <a:p>
            <a:fld id="{E34CF3C7-6809-4F39-BD67-A75817BDDE0A}" type="datetime1">
              <a:rPr lang="en-US" smtClean="0"/>
              <a:t>1/29/2022</a:t>
            </a:fld>
            <a:endParaRPr lang="en-US"/>
          </a:p>
        </p:txBody>
      </p:sp>
      <p:sp>
        <p:nvSpPr>
          <p:cNvPr id="5" name="Footer Placeholder 4"/>
          <p:cNvSpPr>
            <a:spLocks noGrp="1"/>
          </p:cNvSpPr>
          <p:nvPr>
            <p:ph type="ftr" sz="quarter" idx="11"/>
          </p:nvPr>
        </p:nvSpPr>
        <p:spPr/>
        <p:txBody>
          <a:bodyPr/>
          <a:lstStyle/>
          <a:p>
            <a:r>
              <a:rPr lang="en-US" dirty="0" smtClean="0"/>
              <a:t>Footer Text</a:t>
            </a:r>
            <a:endParaRPr lang="en-US" dirty="0"/>
          </a:p>
        </p:txBody>
      </p:sp>
      <p:sp>
        <p:nvSpPr>
          <p:cNvPr id="6" name="Slide Number Placeholder 5"/>
          <p:cNvSpPr>
            <a:spLocks noGrp="1"/>
          </p:cNvSpPr>
          <p:nvPr>
            <p:ph type="sldNum" sz="quarter" idx="12"/>
          </p:nvPr>
        </p:nvSpPr>
        <p:spPr/>
        <p:txBody>
          <a:bodyPr/>
          <a:lstStyle/>
          <a:p>
            <a:fld id="{BA9B540C-44DA-4F69-89C9-7C84606640D3}" type="slidenum">
              <a:rPr lang="en-US" smtClean="0"/>
              <a:pPr/>
              <a:t>39</a:t>
            </a:fld>
            <a:endParaRPr lang="en-US"/>
          </a:p>
        </p:txBody>
      </p:sp>
    </p:spTree>
    <p:extLst>
      <p:ext uri="{BB962C8B-B14F-4D97-AF65-F5344CB8AC3E}">
        <p14:creationId xmlns:p14="http://schemas.microsoft.com/office/powerpoint/2010/main" val="382381789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908720"/>
          </a:xfrm>
        </p:spPr>
        <p:txBody>
          <a:bodyPr/>
          <a:lstStyle/>
          <a:p>
            <a:r>
              <a:rPr lang="en-US" sz="2800" dirty="0">
                <a:cs typeface="Calibri Light"/>
              </a:rPr>
              <a:t>TABLE OF CONTENT</a:t>
            </a:r>
            <a:endParaRPr lang="en-IN" sz="2800" dirty="0"/>
          </a:p>
        </p:txBody>
      </p:sp>
      <p:sp>
        <p:nvSpPr>
          <p:cNvPr id="3" name="Content Placeholder 2"/>
          <p:cNvSpPr>
            <a:spLocks noGrp="1"/>
          </p:cNvSpPr>
          <p:nvPr>
            <p:ph idx="1"/>
          </p:nvPr>
        </p:nvSpPr>
        <p:spPr>
          <a:xfrm>
            <a:off x="457200" y="1600200"/>
            <a:ext cx="8435280" cy="4525963"/>
          </a:xfrm>
        </p:spPr>
        <p:txBody>
          <a:bodyPr/>
          <a:lstStyle/>
          <a:p>
            <a:pPr marL="0" indent="0">
              <a:buNone/>
            </a:pPr>
            <a:r>
              <a:rPr lang="en-US" sz="2000" u="sng" dirty="0">
                <a:latin typeface="Georgia" pitchFamily="18" charset="0"/>
                <a:cs typeface="Calibri" panose="020F0502020204030204"/>
              </a:rPr>
              <a:t>Technologies /Libraries Used</a:t>
            </a:r>
            <a:r>
              <a:rPr lang="en-US" sz="2000" dirty="0">
                <a:latin typeface="Georgia" pitchFamily="18" charset="0"/>
                <a:cs typeface="Calibri" panose="020F0502020204030204"/>
              </a:rPr>
              <a:t> :  </a:t>
            </a:r>
            <a:r>
              <a:rPr lang="en-US" sz="2000" dirty="0" smtClean="0">
                <a:latin typeface="Georgia" pitchFamily="18" charset="0"/>
                <a:cs typeface="Calibri" panose="020F0502020204030204"/>
              </a:rPr>
              <a:t>                 </a:t>
            </a:r>
            <a:r>
              <a:rPr lang="en-US" sz="2000" u="sng" dirty="0" smtClean="0">
                <a:latin typeface="Georgia"/>
                <a:cs typeface="Calibri" panose="020F0502020204030204"/>
              </a:rPr>
              <a:t>Steps </a:t>
            </a:r>
            <a:r>
              <a:rPr lang="en-US" sz="2000" u="sng" dirty="0">
                <a:latin typeface="Georgia"/>
                <a:cs typeface="Calibri" panose="020F0502020204030204"/>
              </a:rPr>
              <a:t>Involved</a:t>
            </a:r>
            <a:r>
              <a:rPr lang="en-US" sz="2000" dirty="0">
                <a:latin typeface="Georgia"/>
                <a:cs typeface="Calibri" panose="020F0502020204030204"/>
              </a:rPr>
              <a:t> :</a:t>
            </a:r>
            <a:r>
              <a:rPr lang="en-US" sz="2000" dirty="0">
                <a:latin typeface="Calibri"/>
                <a:cs typeface="Calibri" panose="020F0502020204030204"/>
              </a:rPr>
              <a:t> </a:t>
            </a:r>
            <a:r>
              <a:rPr lang="en-US" sz="2000" dirty="0">
                <a:cs typeface="Calibri" panose="020F0502020204030204"/>
              </a:rPr>
              <a:t> </a:t>
            </a:r>
            <a:endParaRPr lang="en-US" sz="2000" dirty="0" smtClean="0">
              <a:latin typeface="Georgia" pitchFamily="18" charset="0"/>
              <a:cs typeface="Calibri" panose="020F0502020204030204"/>
            </a:endParaRPr>
          </a:p>
          <a:p>
            <a:endParaRPr lang="en-US" sz="2000" dirty="0">
              <a:latin typeface="Georgia" pitchFamily="18" charset="0"/>
              <a:cs typeface="Calibri" panose="020F0502020204030204"/>
            </a:endParaRPr>
          </a:p>
          <a:p>
            <a:r>
              <a:rPr lang="en-US" sz="2000" dirty="0" smtClean="0">
                <a:latin typeface="Corbel" pitchFamily="34" charset="0"/>
                <a:cs typeface="Calibri" panose="020F0502020204030204"/>
              </a:rPr>
              <a:t>Pandas</a:t>
            </a:r>
            <a:r>
              <a:rPr lang="en-US" sz="2000" dirty="0">
                <a:latin typeface="Georgia" pitchFamily="18" charset="0"/>
                <a:cs typeface="Calibri" panose="020F0502020204030204"/>
              </a:rPr>
              <a:t>   </a:t>
            </a:r>
            <a:r>
              <a:rPr lang="en-US" sz="2000" dirty="0" smtClean="0">
                <a:latin typeface="Georgia" pitchFamily="18" charset="0"/>
                <a:cs typeface="Calibri" panose="020F0502020204030204"/>
              </a:rPr>
              <a:t>				</a:t>
            </a:r>
            <a:r>
              <a:rPr lang="en-US" sz="2000" dirty="0" smtClean="0">
                <a:cs typeface="Calibri" panose="020F0502020204030204"/>
              </a:rPr>
              <a:t> </a:t>
            </a:r>
            <a:r>
              <a:rPr lang="en-US" sz="1800" dirty="0" smtClean="0">
                <a:cs typeface="Calibri" panose="020F0502020204030204"/>
              </a:rPr>
              <a:t>*</a:t>
            </a:r>
            <a:r>
              <a:rPr lang="en-US" sz="1800" dirty="0" smtClean="0">
                <a:ea typeface="+mn-lt"/>
                <a:cs typeface="+mn-lt"/>
              </a:rPr>
              <a:t> </a:t>
            </a:r>
            <a:r>
              <a:rPr lang="en-US" sz="1800" dirty="0">
                <a:ea typeface="+mn-lt"/>
                <a:cs typeface="+mn-lt"/>
              </a:rPr>
              <a:t> </a:t>
            </a:r>
            <a:r>
              <a:rPr lang="en-US" sz="2000" dirty="0">
                <a:latin typeface="Calibri" pitchFamily="34" charset="0"/>
                <a:ea typeface="+mn-lt"/>
                <a:cs typeface="Calibri" pitchFamily="34" charset="0"/>
              </a:rPr>
              <a:t>Importing necessary </a:t>
            </a:r>
            <a:r>
              <a:rPr lang="en-US" sz="2000" dirty="0" smtClean="0">
                <a:latin typeface="Calibri" pitchFamily="34" charset="0"/>
                <a:ea typeface="+mn-lt"/>
                <a:cs typeface="Calibri" pitchFamily="34" charset="0"/>
              </a:rPr>
              <a:t>Libraries</a:t>
            </a:r>
            <a:r>
              <a:rPr lang="en-US" sz="1800" dirty="0" smtClean="0">
                <a:latin typeface="Calibri" pitchFamily="34" charset="0"/>
                <a:ea typeface="+mn-lt"/>
                <a:cs typeface="Calibri" pitchFamily="34" charset="0"/>
              </a:rPr>
              <a:t>.</a:t>
            </a:r>
            <a:r>
              <a:rPr lang="en-US" sz="1800" dirty="0">
                <a:ea typeface="+mn-lt"/>
                <a:cs typeface="+mn-lt"/>
              </a:rPr>
              <a:t> </a:t>
            </a:r>
            <a:endParaRPr lang="en-US" sz="2000" dirty="0" smtClean="0">
              <a:latin typeface="Georgia" pitchFamily="18" charset="0"/>
              <a:cs typeface="Calibri" panose="020F0502020204030204"/>
            </a:endParaRPr>
          </a:p>
          <a:p>
            <a:r>
              <a:rPr lang="en-US" sz="2000" dirty="0" err="1">
                <a:latin typeface="Corbel" pitchFamily="34" charset="0"/>
                <a:cs typeface="Calibri" panose="020F0502020204030204"/>
              </a:rPr>
              <a:t>Seaborn</a:t>
            </a:r>
            <a:r>
              <a:rPr lang="en-US" sz="2000" dirty="0">
                <a:latin typeface="Corbel" pitchFamily="34" charset="0"/>
                <a:cs typeface="Calibri" panose="020F0502020204030204"/>
              </a:rPr>
              <a:t> </a:t>
            </a:r>
            <a:r>
              <a:rPr lang="en-US" sz="2000" dirty="0" smtClean="0">
                <a:latin typeface="Corbel" pitchFamily="34" charset="0"/>
                <a:cs typeface="Calibri" panose="020F0502020204030204"/>
              </a:rPr>
              <a:t> </a:t>
            </a:r>
            <a:r>
              <a:rPr lang="en-US" sz="2000" dirty="0">
                <a:latin typeface="Corbel" pitchFamily="34" charset="0"/>
                <a:cs typeface="Calibri" panose="020F0502020204030204"/>
              </a:rPr>
              <a:t> </a:t>
            </a:r>
            <a:r>
              <a:rPr lang="en-US" dirty="0">
                <a:latin typeface="Georgia" pitchFamily="18" charset="0"/>
                <a:cs typeface="Calibri" panose="020F0502020204030204"/>
              </a:rPr>
              <a:t> </a:t>
            </a:r>
            <a:r>
              <a:rPr lang="en-US" dirty="0" smtClean="0">
                <a:latin typeface="Georgia" pitchFamily="18" charset="0"/>
                <a:cs typeface="Calibri" panose="020F0502020204030204"/>
              </a:rPr>
              <a:t>				</a:t>
            </a:r>
            <a:r>
              <a:rPr lang="en-US" sz="1800" dirty="0" smtClean="0">
                <a:latin typeface="Georgia" pitchFamily="18" charset="0"/>
                <a:cs typeface="Calibri" pitchFamily="34" charset="0"/>
              </a:rPr>
              <a:t> *</a:t>
            </a:r>
            <a:r>
              <a:rPr lang="en-US" sz="1800" dirty="0" smtClean="0">
                <a:latin typeface="Georgia" pitchFamily="18" charset="0"/>
                <a:ea typeface="+mn-lt"/>
                <a:cs typeface="Calibri" pitchFamily="34" charset="0"/>
              </a:rPr>
              <a:t>  </a:t>
            </a:r>
            <a:r>
              <a:rPr lang="en-US" sz="2000" dirty="0" smtClean="0">
                <a:latin typeface="Calibri" pitchFamily="34" charset="0"/>
                <a:ea typeface="+mn-lt"/>
                <a:cs typeface="Calibri" pitchFamily="34" charset="0"/>
              </a:rPr>
              <a:t>Exploring Datasets with Pandas.</a:t>
            </a:r>
            <a:endParaRPr lang="en-US" sz="2000" dirty="0" smtClean="0">
              <a:latin typeface="Calibri" pitchFamily="34" charset="0"/>
              <a:cs typeface="Calibri" pitchFamily="34" charset="0"/>
            </a:endParaRPr>
          </a:p>
          <a:p>
            <a:r>
              <a:rPr lang="en-US" dirty="0" err="1" smtClean="0">
                <a:latin typeface="Corbel" pitchFamily="34" charset="0"/>
                <a:cs typeface="Calibri" panose="020F0502020204030204"/>
              </a:rPr>
              <a:t>Matplotlib</a:t>
            </a:r>
            <a:r>
              <a:rPr lang="en-US" dirty="0" smtClean="0">
                <a:latin typeface="Corbel" pitchFamily="34" charset="0"/>
                <a:cs typeface="Calibri" panose="020F0502020204030204"/>
              </a:rPr>
              <a:t>				 </a:t>
            </a:r>
            <a:r>
              <a:rPr lang="en-US" sz="1800" dirty="0" smtClean="0">
                <a:latin typeface="Calibri" pitchFamily="34" charset="0"/>
                <a:cs typeface="Calibri" pitchFamily="34" charset="0"/>
              </a:rPr>
              <a:t>* </a:t>
            </a:r>
            <a:r>
              <a:rPr lang="en-US" sz="1800" dirty="0">
                <a:latin typeface="Calibri" pitchFamily="34" charset="0"/>
                <a:cs typeface="Calibri" pitchFamily="34" charset="0"/>
              </a:rPr>
              <a:t> </a:t>
            </a:r>
            <a:r>
              <a:rPr lang="en-US" sz="2000" dirty="0">
                <a:latin typeface="Calibri" pitchFamily="34" charset="0"/>
                <a:cs typeface="Calibri" pitchFamily="34" charset="0"/>
              </a:rPr>
              <a:t>Data Type conversion</a:t>
            </a:r>
            <a:r>
              <a:rPr lang="en-US" sz="1800" dirty="0" smtClean="0">
                <a:latin typeface="Calibri" pitchFamily="34" charset="0"/>
                <a:cs typeface="Calibri" pitchFamily="34" charset="0"/>
              </a:rPr>
              <a:t>.</a:t>
            </a:r>
          </a:p>
          <a:p>
            <a:pPr marL="0" indent="0">
              <a:buNone/>
            </a:pPr>
            <a:r>
              <a:rPr lang="en-US" sz="1800" dirty="0">
                <a:latin typeface="Calibri" pitchFamily="34" charset="0"/>
                <a:cs typeface="Calibri" pitchFamily="34" charset="0"/>
              </a:rPr>
              <a:t>	</a:t>
            </a:r>
            <a:r>
              <a:rPr lang="en-US" sz="1800" dirty="0" smtClean="0">
                <a:latin typeface="Calibri" pitchFamily="34" charset="0"/>
                <a:cs typeface="Calibri" pitchFamily="34" charset="0"/>
              </a:rPr>
              <a:t>				 * </a:t>
            </a:r>
            <a:r>
              <a:rPr lang="en-US" sz="1800" dirty="0">
                <a:latin typeface="Calibri" pitchFamily="34" charset="0"/>
                <a:cs typeface="Calibri" pitchFamily="34" charset="0"/>
              </a:rPr>
              <a:t> </a:t>
            </a:r>
            <a:r>
              <a:rPr lang="en-US" sz="2000" dirty="0">
                <a:latin typeface="Calibri" pitchFamily="34" charset="0"/>
                <a:cs typeface="Calibri" pitchFamily="34" charset="0"/>
              </a:rPr>
              <a:t>Uni-Variate Analysis</a:t>
            </a:r>
            <a:r>
              <a:rPr lang="en-US" sz="1800" dirty="0">
                <a:latin typeface="Calibri" pitchFamily="34" charset="0"/>
                <a:cs typeface="Calibri" pitchFamily="34" charset="0"/>
              </a:rPr>
              <a:t>.</a:t>
            </a:r>
          </a:p>
          <a:p>
            <a:pPr marL="0" indent="0">
              <a:buNone/>
            </a:pPr>
            <a:r>
              <a:rPr lang="en-US" sz="1800" dirty="0" smtClean="0">
                <a:latin typeface="Calibri" pitchFamily="34" charset="0"/>
                <a:cs typeface="Calibri" pitchFamily="34" charset="0"/>
              </a:rPr>
              <a:t>					 * </a:t>
            </a:r>
            <a:r>
              <a:rPr lang="en-US" sz="1800" dirty="0">
                <a:latin typeface="Calibri" pitchFamily="34" charset="0"/>
                <a:cs typeface="Calibri" pitchFamily="34" charset="0"/>
              </a:rPr>
              <a:t> </a:t>
            </a:r>
            <a:r>
              <a:rPr lang="en-US" sz="2000" dirty="0">
                <a:latin typeface="Calibri" pitchFamily="34" charset="0"/>
                <a:cs typeface="Calibri" pitchFamily="34" charset="0"/>
              </a:rPr>
              <a:t>Bi- Variate Analysis</a:t>
            </a:r>
            <a:r>
              <a:rPr lang="en-US" sz="1800" dirty="0" smtClean="0">
                <a:latin typeface="Calibri" pitchFamily="34" charset="0"/>
                <a:cs typeface="Calibri" pitchFamily="34" charset="0"/>
              </a:rPr>
              <a:t>.</a:t>
            </a:r>
          </a:p>
          <a:p>
            <a:pPr marL="0" indent="0">
              <a:buNone/>
            </a:pPr>
            <a:r>
              <a:rPr lang="en-US" sz="1800" dirty="0">
                <a:latin typeface="Calibri" pitchFamily="34" charset="0"/>
                <a:cs typeface="Calibri" pitchFamily="34" charset="0"/>
              </a:rPr>
              <a:t>	</a:t>
            </a:r>
            <a:r>
              <a:rPr lang="en-US" sz="1800" dirty="0" smtClean="0">
                <a:latin typeface="Calibri" pitchFamily="34" charset="0"/>
                <a:cs typeface="Calibri" pitchFamily="34" charset="0"/>
              </a:rPr>
              <a:t>				 * </a:t>
            </a:r>
            <a:r>
              <a:rPr lang="en-US" sz="1800" dirty="0">
                <a:latin typeface="Calibri" pitchFamily="34" charset="0"/>
                <a:cs typeface="Calibri" pitchFamily="34" charset="0"/>
              </a:rPr>
              <a:t> </a:t>
            </a:r>
            <a:r>
              <a:rPr lang="en-US" sz="2000" dirty="0">
                <a:latin typeface="Calibri" pitchFamily="34" charset="0"/>
                <a:cs typeface="Calibri" pitchFamily="34" charset="0"/>
              </a:rPr>
              <a:t>Multi-Variate Analysis</a:t>
            </a:r>
            <a:r>
              <a:rPr lang="en-US" sz="1800" dirty="0" smtClean="0">
                <a:latin typeface="Calibri" pitchFamily="34" charset="0"/>
                <a:cs typeface="Calibri" pitchFamily="34" charset="0"/>
              </a:rPr>
              <a:t>.</a:t>
            </a:r>
          </a:p>
          <a:p>
            <a:pPr marL="0" indent="0">
              <a:buNone/>
            </a:pPr>
            <a:r>
              <a:rPr lang="en-US" sz="1800" dirty="0">
                <a:latin typeface="Calibri" pitchFamily="34" charset="0"/>
                <a:cs typeface="Calibri" pitchFamily="34" charset="0"/>
              </a:rPr>
              <a:t> </a:t>
            </a:r>
            <a:r>
              <a:rPr lang="en-US" sz="1800" dirty="0" smtClean="0">
                <a:latin typeface="Calibri" pitchFamily="34" charset="0"/>
                <a:cs typeface="Calibri" pitchFamily="34" charset="0"/>
              </a:rPr>
              <a:t>                                                                                       *   Problem Statement of Customer.</a:t>
            </a:r>
            <a:endParaRPr lang="en-US" sz="1800" dirty="0">
              <a:latin typeface="Calibri" pitchFamily="34" charset="0"/>
              <a:cs typeface="Calibri" pitchFamily="34" charset="0"/>
            </a:endParaRPr>
          </a:p>
          <a:p>
            <a:pPr marL="0" indent="0">
              <a:buNone/>
            </a:pPr>
            <a:endParaRPr lang="en-US" sz="1800" dirty="0">
              <a:latin typeface="Calibri" pitchFamily="34" charset="0"/>
              <a:cs typeface="Calibri" pitchFamily="34" charset="0"/>
            </a:endParaRPr>
          </a:p>
          <a:p>
            <a:pPr marL="0" indent="0">
              <a:buNone/>
            </a:pPr>
            <a:endParaRPr lang="en-IN" sz="1800" dirty="0">
              <a:latin typeface="Calibri" pitchFamily="34" charset="0"/>
              <a:cs typeface="Calibri" pitchFamily="34" charset="0"/>
            </a:endParaRPr>
          </a:p>
        </p:txBody>
      </p:sp>
      <p:sp>
        <p:nvSpPr>
          <p:cNvPr id="4" name="Date Placeholder 3"/>
          <p:cNvSpPr>
            <a:spLocks noGrp="1"/>
          </p:cNvSpPr>
          <p:nvPr>
            <p:ph type="dt" sz="half" idx="10"/>
          </p:nvPr>
        </p:nvSpPr>
        <p:spPr/>
        <p:txBody>
          <a:bodyPr/>
          <a:lstStyle/>
          <a:p>
            <a:fld id="{B11D738E-8962-435F-8C43-147B8DD7E819}" type="datetime1">
              <a:rPr lang="en-US" smtClean="0"/>
              <a:t>1/29/2022</a:t>
            </a:fld>
            <a:endParaRPr lang="en-US"/>
          </a:p>
        </p:txBody>
      </p:sp>
      <p:sp>
        <p:nvSpPr>
          <p:cNvPr id="5" name="Footer Placeholder 4"/>
          <p:cNvSpPr>
            <a:spLocks noGrp="1"/>
          </p:cNvSpPr>
          <p:nvPr>
            <p:ph type="ftr" sz="quarter" idx="11"/>
          </p:nvPr>
        </p:nvSpPr>
        <p:spPr/>
        <p:txBody>
          <a:bodyPr/>
          <a:lstStyle/>
          <a:p>
            <a:r>
              <a:rPr lang="en-US" smtClean="0"/>
              <a:t>Footer Text</a:t>
            </a:r>
            <a:endParaRPr lang="en-US"/>
          </a:p>
        </p:txBody>
      </p:sp>
      <p:sp>
        <p:nvSpPr>
          <p:cNvPr id="6" name="Slide Number Placeholder 5"/>
          <p:cNvSpPr>
            <a:spLocks noGrp="1"/>
          </p:cNvSpPr>
          <p:nvPr>
            <p:ph type="sldNum" sz="quarter" idx="12"/>
          </p:nvPr>
        </p:nvSpPr>
        <p:spPr/>
        <p:txBody>
          <a:bodyPr/>
          <a:lstStyle/>
          <a:p>
            <a:fld id="{BA9B540C-44DA-4F69-89C9-7C84606640D3}" type="slidenum">
              <a:rPr lang="en-US" smtClean="0"/>
              <a:pPr/>
              <a:t>4</a:t>
            </a:fld>
            <a:endParaRPr lang="en-US"/>
          </a:p>
        </p:txBody>
      </p:sp>
    </p:spTree>
    <p:extLst>
      <p:ext uri="{BB962C8B-B14F-4D97-AF65-F5344CB8AC3E}">
        <p14:creationId xmlns:p14="http://schemas.microsoft.com/office/powerpoint/2010/main" val="404430998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B11D738E-8962-435F-8C43-147B8DD7E819}" type="datetime1">
              <a:rPr lang="en-US" smtClean="0"/>
              <a:t>1/29/2022</a:t>
            </a:fld>
            <a:endParaRPr lang="en-US"/>
          </a:p>
        </p:txBody>
      </p:sp>
      <p:sp>
        <p:nvSpPr>
          <p:cNvPr id="5" name="Footer Placeholder 4"/>
          <p:cNvSpPr>
            <a:spLocks noGrp="1"/>
          </p:cNvSpPr>
          <p:nvPr>
            <p:ph type="ftr" sz="quarter" idx="11"/>
          </p:nvPr>
        </p:nvSpPr>
        <p:spPr/>
        <p:txBody>
          <a:bodyPr/>
          <a:lstStyle/>
          <a:p>
            <a:r>
              <a:rPr lang="en-US" smtClean="0"/>
              <a:t>Footer Text</a:t>
            </a:r>
            <a:endParaRPr lang="en-US"/>
          </a:p>
        </p:txBody>
      </p:sp>
      <p:sp>
        <p:nvSpPr>
          <p:cNvPr id="6" name="Slide Number Placeholder 5"/>
          <p:cNvSpPr>
            <a:spLocks noGrp="1"/>
          </p:cNvSpPr>
          <p:nvPr>
            <p:ph type="sldNum" sz="quarter" idx="12"/>
          </p:nvPr>
        </p:nvSpPr>
        <p:spPr/>
        <p:txBody>
          <a:bodyPr/>
          <a:lstStyle/>
          <a:p>
            <a:fld id="{BA9B540C-44DA-4F69-89C9-7C84606640D3}" type="slidenum">
              <a:rPr lang="en-US" smtClean="0"/>
              <a:pPr/>
              <a:t>40</a:t>
            </a:fld>
            <a:endParaRPr lang="en-US"/>
          </a:p>
        </p:txBody>
      </p:sp>
      <p:pic>
        <p:nvPicPr>
          <p:cNvPr id="7" name="Picture 4" descr="Logo&#10;&#10;Description automatically generated">
            <a:extLst>
              <a:ext uri="{FF2B5EF4-FFF2-40B4-BE49-F238E27FC236}">
                <a16:creationId xmlns="" xmlns:a16="http://schemas.microsoft.com/office/drawing/2014/main" id="{1114F5C8-9065-40F3-9C25-FDDF8E8CF5C8}"/>
              </a:ext>
            </a:extLst>
          </p:cNvPr>
          <p:cNvPicPr>
            <a:picLocks noChangeAspect="1"/>
          </p:cNvPicPr>
          <p:nvPr/>
        </p:nvPicPr>
        <p:blipFill>
          <a:blip r:embed="rId2"/>
          <a:stretch>
            <a:fillRect/>
          </a:stretch>
        </p:blipFill>
        <p:spPr>
          <a:xfrm>
            <a:off x="0" y="0"/>
            <a:ext cx="9144000" cy="6858000"/>
          </a:xfrm>
          <a:prstGeom prst="rect">
            <a:avLst/>
          </a:prstGeom>
        </p:spPr>
      </p:pic>
    </p:spTree>
    <p:extLst>
      <p:ext uri="{BB962C8B-B14F-4D97-AF65-F5344CB8AC3E}">
        <p14:creationId xmlns:p14="http://schemas.microsoft.com/office/powerpoint/2010/main" val="118760200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8AF628A-A867-4937-BBE5-207DB6F9C51A}" type="datetime1">
              <a:rPr lang="en-US" smtClean="0"/>
              <a:t>1/29/2022</a:t>
            </a:fld>
            <a:endParaRPr lang="en-US"/>
          </a:p>
        </p:txBody>
      </p:sp>
      <p:sp>
        <p:nvSpPr>
          <p:cNvPr id="3" name="Footer Placeholder 2"/>
          <p:cNvSpPr>
            <a:spLocks noGrp="1"/>
          </p:cNvSpPr>
          <p:nvPr>
            <p:ph type="ftr" sz="quarter" idx="11"/>
          </p:nvPr>
        </p:nvSpPr>
        <p:spPr/>
        <p:txBody>
          <a:bodyPr/>
          <a:lstStyle/>
          <a:p>
            <a:r>
              <a:rPr lang="en-US" smtClean="0"/>
              <a:t>Footer Text</a:t>
            </a:r>
            <a:endParaRPr lang="en-US"/>
          </a:p>
        </p:txBody>
      </p:sp>
      <p:sp>
        <p:nvSpPr>
          <p:cNvPr id="4" name="Slide Number Placeholder 3"/>
          <p:cNvSpPr>
            <a:spLocks noGrp="1"/>
          </p:cNvSpPr>
          <p:nvPr>
            <p:ph type="sldNum" sz="quarter" idx="12"/>
          </p:nvPr>
        </p:nvSpPr>
        <p:spPr/>
        <p:txBody>
          <a:bodyPr/>
          <a:lstStyle/>
          <a:p>
            <a:fld id="{BA9B540C-44DA-4F69-89C9-7C84606640D3}" type="slidenum">
              <a:rPr lang="en-US" smtClean="0"/>
              <a:pPr/>
              <a:t>5</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835" y="12598"/>
            <a:ext cx="9168835" cy="7304834"/>
          </a:xfrm>
          <a:prstGeom prst="rect">
            <a:avLst/>
          </a:prstGeom>
        </p:spPr>
      </p:pic>
      <p:sp>
        <p:nvSpPr>
          <p:cNvPr id="6" name="TextBox 5"/>
          <p:cNvSpPr txBox="1"/>
          <p:nvPr/>
        </p:nvSpPr>
        <p:spPr>
          <a:xfrm>
            <a:off x="179512" y="803960"/>
            <a:ext cx="8496944" cy="1015663"/>
          </a:xfrm>
          <a:prstGeom prst="rect">
            <a:avLst/>
          </a:prstGeom>
          <a:noFill/>
        </p:spPr>
        <p:txBody>
          <a:bodyPr wrap="square" rtlCol="0">
            <a:spAutoFit/>
          </a:bodyPr>
          <a:lstStyle/>
          <a:p>
            <a:pPr algn="ctr"/>
            <a:r>
              <a:rPr lang="en-US" sz="6000" dirty="0" smtClean="0">
                <a:solidFill>
                  <a:schemeClr val="bg1"/>
                </a:solidFill>
                <a:latin typeface="Constantia" pitchFamily="18" charset="0"/>
              </a:rPr>
              <a:t>WEB-SRCAPPING ON</a:t>
            </a:r>
            <a:endParaRPr lang="en-US" sz="6000" dirty="0">
              <a:solidFill>
                <a:schemeClr val="bg1"/>
              </a:solidFill>
            </a:endParaRPr>
          </a:p>
        </p:txBody>
      </p:sp>
      <p:sp>
        <p:nvSpPr>
          <p:cNvPr id="7" name="TextBox 6"/>
          <p:cNvSpPr txBox="1"/>
          <p:nvPr/>
        </p:nvSpPr>
        <p:spPr>
          <a:xfrm>
            <a:off x="5652120" y="5661248"/>
            <a:ext cx="3240360" cy="984885"/>
          </a:xfrm>
          <a:prstGeom prst="rect">
            <a:avLst/>
          </a:prstGeom>
          <a:noFill/>
        </p:spPr>
        <p:txBody>
          <a:bodyPr wrap="square" rtlCol="0">
            <a:spAutoFit/>
          </a:bodyPr>
          <a:lstStyle/>
          <a:p>
            <a:r>
              <a:rPr lang="en-US" u="sng" dirty="0" smtClean="0"/>
              <a:t>Presented By:</a:t>
            </a:r>
          </a:p>
          <a:p>
            <a:r>
              <a:rPr lang="en-US" sz="2000" dirty="0" smtClean="0">
                <a:latin typeface="Bahnschrift" pitchFamily="34" charset="0"/>
              </a:rPr>
              <a:t>Dinesh </a:t>
            </a:r>
            <a:r>
              <a:rPr lang="en-US" sz="2000" dirty="0">
                <a:latin typeface="Bahnschrift" pitchFamily="34" charset="0"/>
              </a:rPr>
              <a:t>R</a:t>
            </a:r>
            <a:r>
              <a:rPr lang="en-US" sz="2000" dirty="0" smtClean="0">
                <a:latin typeface="Bahnschrift" pitchFamily="34" charset="0"/>
              </a:rPr>
              <a:t>eddy </a:t>
            </a:r>
            <a:r>
              <a:rPr lang="en-US" sz="2000" dirty="0" err="1" smtClean="0">
                <a:latin typeface="Bahnschrift" pitchFamily="34" charset="0"/>
              </a:rPr>
              <a:t>Anapana</a:t>
            </a:r>
            <a:endParaRPr lang="en-US" sz="2000" dirty="0" smtClean="0">
              <a:latin typeface="Bahnschrift" pitchFamily="34" charset="0"/>
            </a:endParaRPr>
          </a:p>
          <a:p>
            <a:r>
              <a:rPr lang="en-US" sz="2000" dirty="0" err="1" smtClean="0">
                <a:latin typeface="Bahnschrift" pitchFamily="34" charset="0"/>
              </a:rPr>
              <a:t>Saikiran</a:t>
            </a:r>
            <a:r>
              <a:rPr lang="en-US" sz="2000" dirty="0" smtClean="0">
                <a:latin typeface="Bahnschrift" pitchFamily="34" charset="0"/>
              </a:rPr>
              <a:t> </a:t>
            </a:r>
            <a:r>
              <a:rPr lang="en-US" sz="2000" dirty="0" err="1" smtClean="0">
                <a:latin typeface="Bahnschrift" pitchFamily="34" charset="0"/>
              </a:rPr>
              <a:t>Tirumalasetty</a:t>
            </a:r>
            <a:endParaRPr lang="en-US" sz="2000" dirty="0">
              <a:latin typeface="Bahnschrift" pitchFamily="34" charset="0"/>
            </a:endParaRPr>
          </a:p>
        </p:txBody>
      </p:sp>
    </p:spTree>
    <p:extLst>
      <p:ext uri="{BB962C8B-B14F-4D97-AF65-F5344CB8AC3E}">
        <p14:creationId xmlns:p14="http://schemas.microsoft.com/office/powerpoint/2010/main" val="117255711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260648"/>
            <a:ext cx="8229600" cy="936104"/>
          </a:xfrm>
        </p:spPr>
        <p:txBody>
          <a:bodyPr/>
          <a:lstStyle/>
          <a:p>
            <a:r>
              <a:rPr lang="en-US" dirty="0" smtClean="0"/>
              <a:t>CARS 24</a:t>
            </a:r>
            <a:endParaRPr lang="en-IN" dirty="0"/>
          </a:p>
        </p:txBody>
      </p:sp>
      <p:sp>
        <p:nvSpPr>
          <p:cNvPr id="3" name="Content Placeholder 2"/>
          <p:cNvSpPr>
            <a:spLocks noGrp="1"/>
          </p:cNvSpPr>
          <p:nvPr>
            <p:ph idx="1"/>
          </p:nvPr>
        </p:nvSpPr>
        <p:spPr>
          <a:xfrm>
            <a:off x="395536" y="1268760"/>
            <a:ext cx="8291264" cy="4857403"/>
          </a:xfrm>
        </p:spPr>
        <p:txBody>
          <a:bodyPr>
            <a:normAutofit fontScale="70000" lnSpcReduction="20000"/>
          </a:bodyPr>
          <a:lstStyle/>
          <a:p>
            <a:pPr marL="0" indent="0" algn="just">
              <a:buNone/>
            </a:pPr>
            <a:r>
              <a:rPr lang="en-US" b="1" dirty="0" smtClean="0"/>
              <a:t>     Cars24 </a:t>
            </a:r>
            <a:r>
              <a:rPr lang="en-US" b="1" dirty="0"/>
              <a:t>was founded in 2015 by </a:t>
            </a:r>
            <a:r>
              <a:rPr lang="en-US" b="1" dirty="0" err="1"/>
              <a:t>Vikram</a:t>
            </a:r>
            <a:r>
              <a:rPr lang="en-US" b="1" dirty="0"/>
              <a:t> Chopra, </a:t>
            </a:r>
            <a:r>
              <a:rPr lang="en-US" b="1" dirty="0" err="1"/>
              <a:t>Mehul</a:t>
            </a:r>
            <a:r>
              <a:rPr lang="en-US" b="1" dirty="0"/>
              <a:t> </a:t>
            </a:r>
            <a:r>
              <a:rPr lang="en-US" b="1" dirty="0" err="1"/>
              <a:t>Agrawal</a:t>
            </a:r>
            <a:r>
              <a:rPr lang="en-US" b="1" dirty="0"/>
              <a:t>, </a:t>
            </a:r>
            <a:r>
              <a:rPr lang="en-US" b="1" dirty="0" err="1"/>
              <a:t>Gajendra</a:t>
            </a:r>
            <a:r>
              <a:rPr lang="en-US" b="1" dirty="0"/>
              <a:t> </a:t>
            </a:r>
            <a:r>
              <a:rPr lang="en-US" b="1" dirty="0" err="1"/>
              <a:t>Jangid</a:t>
            </a:r>
            <a:r>
              <a:rPr lang="en-US" b="1" dirty="0"/>
              <a:t> and </a:t>
            </a:r>
            <a:r>
              <a:rPr lang="en-US" b="1" dirty="0" err="1"/>
              <a:t>Ruchit</a:t>
            </a:r>
            <a:r>
              <a:rPr lang="en-US" b="1" dirty="0"/>
              <a:t> </a:t>
            </a:r>
            <a:r>
              <a:rPr lang="en-US" b="1" dirty="0" err="1"/>
              <a:t>Agarwal</a:t>
            </a:r>
            <a:r>
              <a:rPr lang="en-US" b="1" dirty="0"/>
              <a:t> as a platform to buy and sell used cars</a:t>
            </a:r>
            <a:r>
              <a:rPr lang="en-US" b="1" dirty="0" smtClean="0"/>
              <a:t>.</a:t>
            </a:r>
            <a:r>
              <a:rPr lang="en-US" b="1" dirty="0"/>
              <a:t> In 2021, the company expanded operations internationally in several </a:t>
            </a:r>
            <a:r>
              <a:rPr lang="en-US" b="1" dirty="0" smtClean="0"/>
              <a:t>countries.</a:t>
            </a:r>
            <a:r>
              <a:rPr lang="en-US" b="1" dirty="0"/>
              <a:t> </a:t>
            </a:r>
          </a:p>
          <a:p>
            <a:pPr marL="0" indent="0" algn="just">
              <a:buNone/>
            </a:pPr>
            <a:r>
              <a:rPr lang="en-US" b="1" dirty="0"/>
              <a:t>The Cars24 platform facilitates the transaction and has an offline presence</a:t>
            </a:r>
            <a:r>
              <a:rPr lang="en-US" b="1" dirty="0" smtClean="0"/>
              <a:t>.</a:t>
            </a:r>
            <a:r>
              <a:rPr lang="en-US" b="1" dirty="0"/>
              <a:t> Apart from selling used cars, the company's services include paperwork such as transferring the car to the name of the new owner which enables end-to-end transactions and offers an online auction platform to businesses looking to sell their pre-owned cars</a:t>
            </a:r>
            <a:r>
              <a:rPr lang="en-US" b="1" dirty="0" smtClean="0"/>
              <a:t>.</a:t>
            </a:r>
            <a:r>
              <a:rPr lang="en-US" b="1" dirty="0"/>
              <a:t> In 2019 the company started offering verified used cars where the company offered a buyback guarantee on the vehicles verified by </a:t>
            </a:r>
            <a:r>
              <a:rPr lang="en-US" b="1" dirty="0" smtClean="0"/>
              <a:t>inspection.</a:t>
            </a:r>
          </a:p>
          <a:p>
            <a:pPr marL="0" indent="0" algn="just">
              <a:buNone/>
            </a:pPr>
            <a:r>
              <a:rPr lang="en-US" b="1" dirty="0" smtClean="0"/>
              <a:t>The </a:t>
            </a:r>
            <a:r>
              <a:rPr lang="en-US" b="1" dirty="0"/>
              <a:t>company operates 202 branches across 73 cities in India as of 2019</a:t>
            </a:r>
            <a:r>
              <a:rPr lang="en-US" b="1" dirty="0" smtClean="0"/>
              <a:t>.</a:t>
            </a:r>
            <a:r>
              <a:rPr lang="en-US" b="1" dirty="0"/>
              <a:t> Apart from its own branches, the company has a tie up with more than 10,000 channel partners across 230 cities in India</a:t>
            </a:r>
            <a:r>
              <a:rPr lang="en-US" b="1" dirty="0" smtClean="0"/>
              <a:t>.</a:t>
            </a:r>
            <a:endParaRPr lang="en-US" b="1" dirty="0"/>
          </a:p>
          <a:p>
            <a:pPr marL="0" indent="0" algn="just">
              <a:buNone/>
            </a:pPr>
            <a:r>
              <a:rPr lang="en-US" b="1" dirty="0"/>
              <a:t>In May 2020 the company launched Cars24 </a:t>
            </a:r>
            <a:r>
              <a:rPr lang="en-US" b="1" dirty="0" smtClean="0"/>
              <a:t>Moto.Cars24 </a:t>
            </a:r>
            <a:r>
              <a:rPr lang="en-US" b="1" dirty="0"/>
              <a:t>Moto is a service which allows customers to sell used two wheelers such as </a:t>
            </a:r>
            <a:r>
              <a:rPr lang="en-US" b="1" dirty="0">
                <a:hlinkClick r:id="rId2" tooltip="Motorbike"/>
              </a:rPr>
              <a:t>motorbikes</a:t>
            </a:r>
            <a:r>
              <a:rPr lang="en-US" b="1" dirty="0"/>
              <a:t>, </a:t>
            </a:r>
            <a:r>
              <a:rPr lang="en-US" b="1" dirty="0">
                <a:hlinkClick r:id="rId3" tooltip="Moped"/>
              </a:rPr>
              <a:t>mopeds</a:t>
            </a:r>
            <a:r>
              <a:rPr lang="en-US" b="1" dirty="0"/>
              <a:t> and </a:t>
            </a:r>
            <a:r>
              <a:rPr lang="en-US" b="1" dirty="0">
                <a:hlinkClick r:id="rId4" tooltip="Scooter (motorcycle)"/>
              </a:rPr>
              <a:t>scooters</a:t>
            </a:r>
            <a:r>
              <a:rPr lang="en-US" b="1" dirty="0"/>
              <a:t> on its platform. It also launched a service offering vehicles inspection services at the customers location in place of their branch.</a:t>
            </a:r>
          </a:p>
          <a:p>
            <a:endParaRPr lang="en-IN" dirty="0"/>
          </a:p>
        </p:txBody>
      </p:sp>
      <p:sp>
        <p:nvSpPr>
          <p:cNvPr id="4" name="Date Placeholder 3"/>
          <p:cNvSpPr>
            <a:spLocks noGrp="1"/>
          </p:cNvSpPr>
          <p:nvPr>
            <p:ph type="dt" sz="half" idx="10"/>
          </p:nvPr>
        </p:nvSpPr>
        <p:spPr/>
        <p:txBody>
          <a:bodyPr/>
          <a:lstStyle/>
          <a:p>
            <a:fld id="{B11D738E-8962-435F-8C43-147B8DD7E819}" type="datetime1">
              <a:rPr lang="en-US" smtClean="0"/>
              <a:t>1/29/2022</a:t>
            </a:fld>
            <a:endParaRPr lang="en-US"/>
          </a:p>
        </p:txBody>
      </p:sp>
      <p:sp>
        <p:nvSpPr>
          <p:cNvPr id="5" name="Footer Placeholder 4"/>
          <p:cNvSpPr>
            <a:spLocks noGrp="1"/>
          </p:cNvSpPr>
          <p:nvPr>
            <p:ph type="ftr" sz="quarter" idx="11"/>
          </p:nvPr>
        </p:nvSpPr>
        <p:spPr/>
        <p:txBody>
          <a:bodyPr/>
          <a:lstStyle/>
          <a:p>
            <a:r>
              <a:rPr lang="en-US" smtClean="0"/>
              <a:t>Footer Text</a:t>
            </a:r>
            <a:endParaRPr lang="en-US"/>
          </a:p>
        </p:txBody>
      </p:sp>
      <p:sp>
        <p:nvSpPr>
          <p:cNvPr id="6" name="Slide Number Placeholder 5"/>
          <p:cNvSpPr>
            <a:spLocks noGrp="1"/>
          </p:cNvSpPr>
          <p:nvPr>
            <p:ph type="sldNum" sz="quarter" idx="12"/>
          </p:nvPr>
        </p:nvSpPr>
        <p:spPr/>
        <p:txBody>
          <a:bodyPr/>
          <a:lstStyle/>
          <a:p>
            <a:fld id="{BA9B540C-44DA-4F69-89C9-7C84606640D3}" type="slidenum">
              <a:rPr lang="en-US" smtClean="0"/>
              <a:pPr/>
              <a:t>6</a:t>
            </a:fld>
            <a:endParaRPr lang="en-US"/>
          </a:p>
        </p:txBody>
      </p:sp>
    </p:spTree>
    <p:extLst>
      <p:ext uri="{BB962C8B-B14F-4D97-AF65-F5344CB8AC3E}">
        <p14:creationId xmlns:p14="http://schemas.microsoft.com/office/powerpoint/2010/main" val="156939009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188640"/>
            <a:ext cx="8229600" cy="1195536"/>
          </a:xfrm>
        </p:spPr>
        <p:txBody>
          <a:bodyPr/>
          <a:lstStyle/>
          <a:p>
            <a:r>
              <a:rPr lang="en-US" dirty="0" smtClean="0"/>
              <a:t>Use case of Project</a:t>
            </a:r>
            <a:endParaRPr lang="en-US" dirty="0"/>
          </a:p>
        </p:txBody>
      </p:sp>
      <p:sp>
        <p:nvSpPr>
          <p:cNvPr id="3" name="Content Placeholder 2"/>
          <p:cNvSpPr>
            <a:spLocks noGrp="1"/>
          </p:cNvSpPr>
          <p:nvPr>
            <p:ph idx="1"/>
          </p:nvPr>
        </p:nvSpPr>
        <p:spPr>
          <a:xfrm>
            <a:off x="467544" y="1772816"/>
            <a:ext cx="8229600" cy="4525963"/>
          </a:xfrm>
        </p:spPr>
        <p:txBody>
          <a:bodyPr/>
          <a:lstStyle/>
          <a:p>
            <a:pPr marL="0" indent="0">
              <a:buNone/>
            </a:pPr>
            <a:r>
              <a:rPr lang="en-US" sz="2000" u="sng" dirty="0">
                <a:latin typeface="Georgia"/>
                <a:cs typeface="Calibri Light"/>
              </a:rPr>
              <a:t>USE CASE</a:t>
            </a:r>
            <a:r>
              <a:rPr lang="en-US" sz="2000" dirty="0">
                <a:latin typeface="Calibri"/>
                <a:cs typeface="Calibri Light"/>
              </a:rPr>
              <a:t> </a:t>
            </a:r>
            <a:r>
              <a:rPr lang="en-US" sz="2000" dirty="0">
                <a:latin typeface="Georgia"/>
                <a:cs typeface="Calibri Light"/>
              </a:rPr>
              <a:t>:</a:t>
            </a:r>
          </a:p>
          <a:p>
            <a:pPr algn="just"/>
            <a:r>
              <a:rPr lang="en-US" dirty="0">
                <a:latin typeface="Calibri"/>
                <a:cs typeface="Calibri Light"/>
              </a:rPr>
              <a:t>This project is to </a:t>
            </a:r>
            <a:r>
              <a:rPr lang="en-US" dirty="0" smtClean="0">
                <a:latin typeface="Calibri"/>
                <a:cs typeface="Calibri Light"/>
              </a:rPr>
              <a:t>customer based </a:t>
            </a:r>
            <a:r>
              <a:rPr lang="en-US" dirty="0">
                <a:latin typeface="Calibri"/>
                <a:cs typeface="Calibri Light"/>
              </a:rPr>
              <a:t>on their </a:t>
            </a:r>
            <a:r>
              <a:rPr lang="en-US" dirty="0" smtClean="0">
                <a:latin typeface="Calibri"/>
                <a:cs typeface="Calibri Light"/>
              </a:rPr>
              <a:t>requirements of used cars and we had taken data from website like(Cars24) and giving analysis about all used cars</a:t>
            </a:r>
            <a:endParaRPr lang="en-US" dirty="0">
              <a:latin typeface="Calibri"/>
              <a:cs typeface="Calibri Light"/>
            </a:endParaRPr>
          </a:p>
          <a:p>
            <a:pPr algn="just">
              <a:buClr>
                <a:srgbClr val="1287C3"/>
              </a:buClr>
            </a:pPr>
            <a:r>
              <a:rPr lang="en-US" dirty="0">
                <a:latin typeface="Calibri" pitchFamily="34" charset="0"/>
                <a:ea typeface="+mn-lt"/>
                <a:cs typeface="Calibri" pitchFamily="34" charset="0"/>
              </a:rPr>
              <a:t>The dataset contains the complete information </a:t>
            </a:r>
            <a:r>
              <a:rPr lang="en-US" dirty="0" smtClean="0">
                <a:latin typeface="Calibri" pitchFamily="34" charset="0"/>
                <a:ea typeface="+mn-lt"/>
                <a:cs typeface="Calibri" pitchFamily="34" charset="0"/>
              </a:rPr>
              <a:t>of used cars like city wise ,variants of cars, price-analysis, Estimating  required kilometer range .</a:t>
            </a:r>
            <a:endParaRPr lang="en-US" dirty="0">
              <a:latin typeface="Calibri" pitchFamily="34" charset="0"/>
              <a:cs typeface="Calibri" pitchFamily="34" charset="0"/>
            </a:endParaRPr>
          </a:p>
          <a:p>
            <a:pPr algn="just"/>
            <a:r>
              <a:rPr lang="en-US" dirty="0">
                <a:latin typeface="Calibri"/>
                <a:cs typeface="Calibri Light"/>
              </a:rPr>
              <a:t>Also helps us to predict the </a:t>
            </a:r>
            <a:r>
              <a:rPr lang="en-US" dirty="0" smtClean="0">
                <a:latin typeface="Calibri"/>
                <a:cs typeface="Calibri Light"/>
              </a:rPr>
              <a:t>condition of cars in nearby available cities .</a:t>
            </a:r>
            <a:endParaRPr lang="en-US" dirty="0">
              <a:latin typeface="Calibri"/>
              <a:cs typeface="Calibri Light"/>
            </a:endParaRPr>
          </a:p>
          <a:p>
            <a:endParaRPr lang="en-US" dirty="0"/>
          </a:p>
        </p:txBody>
      </p:sp>
      <p:sp>
        <p:nvSpPr>
          <p:cNvPr id="4" name="Date Placeholder 3"/>
          <p:cNvSpPr>
            <a:spLocks noGrp="1"/>
          </p:cNvSpPr>
          <p:nvPr>
            <p:ph type="dt" sz="half" idx="10"/>
          </p:nvPr>
        </p:nvSpPr>
        <p:spPr/>
        <p:txBody>
          <a:bodyPr/>
          <a:lstStyle/>
          <a:p>
            <a:fld id="{B11D738E-8962-435F-8C43-147B8DD7E819}" type="datetime1">
              <a:rPr lang="en-US" smtClean="0"/>
              <a:t>1/29/2022</a:t>
            </a:fld>
            <a:endParaRPr lang="en-US"/>
          </a:p>
        </p:txBody>
      </p:sp>
      <p:sp>
        <p:nvSpPr>
          <p:cNvPr id="5" name="Footer Placeholder 4"/>
          <p:cNvSpPr>
            <a:spLocks noGrp="1"/>
          </p:cNvSpPr>
          <p:nvPr>
            <p:ph type="ftr" sz="quarter" idx="11"/>
          </p:nvPr>
        </p:nvSpPr>
        <p:spPr/>
        <p:txBody>
          <a:bodyPr/>
          <a:lstStyle/>
          <a:p>
            <a:r>
              <a:rPr lang="en-US" smtClean="0"/>
              <a:t>Footer Text</a:t>
            </a:r>
            <a:endParaRPr lang="en-US"/>
          </a:p>
        </p:txBody>
      </p:sp>
      <p:sp>
        <p:nvSpPr>
          <p:cNvPr id="6" name="Slide Number Placeholder 5"/>
          <p:cNvSpPr>
            <a:spLocks noGrp="1"/>
          </p:cNvSpPr>
          <p:nvPr>
            <p:ph type="sldNum" sz="quarter" idx="12"/>
          </p:nvPr>
        </p:nvSpPr>
        <p:spPr/>
        <p:txBody>
          <a:bodyPr/>
          <a:lstStyle/>
          <a:p>
            <a:fld id="{BA9B540C-44DA-4F69-89C9-7C84606640D3}" type="slidenum">
              <a:rPr lang="en-US" smtClean="0"/>
              <a:pPr/>
              <a:t>7</a:t>
            </a:fld>
            <a:endParaRPr lang="en-US"/>
          </a:p>
        </p:txBody>
      </p:sp>
    </p:spTree>
    <p:extLst>
      <p:ext uri="{BB962C8B-B14F-4D97-AF65-F5344CB8AC3E}">
        <p14:creationId xmlns:p14="http://schemas.microsoft.com/office/powerpoint/2010/main" val="18737603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520" y="188640"/>
            <a:ext cx="8229600" cy="1008112"/>
          </a:xfrm>
        </p:spPr>
        <p:txBody>
          <a:bodyPr/>
          <a:lstStyle/>
          <a:p>
            <a:r>
              <a:rPr lang="en-US" sz="2000" dirty="0">
                <a:latin typeface="Arial Black"/>
              </a:rPr>
              <a:t>WEB SITE</a:t>
            </a:r>
            <a:endParaRPr lang="en-IN" sz="2000" dirty="0">
              <a:latin typeface="Arial Black" pitchFamily="34" charset="0"/>
            </a:endParaRPr>
          </a:p>
        </p:txBody>
      </p:sp>
      <p:sp>
        <p:nvSpPr>
          <p:cNvPr id="3" name="Content Placeholder 2"/>
          <p:cNvSpPr>
            <a:spLocks noGrp="1"/>
          </p:cNvSpPr>
          <p:nvPr>
            <p:ph idx="1"/>
          </p:nvPr>
        </p:nvSpPr>
        <p:spPr>
          <a:xfrm>
            <a:off x="323528" y="1772816"/>
            <a:ext cx="8640960" cy="4525963"/>
          </a:xfrm>
        </p:spPr>
        <p:txBody>
          <a:bodyPr/>
          <a:lstStyle/>
          <a:p>
            <a:r>
              <a:rPr lang="en-US" dirty="0">
                <a:latin typeface="Calibri" pitchFamily="34" charset="0"/>
                <a:cs typeface="Calibri" pitchFamily="34" charset="0"/>
              </a:rPr>
              <a:t>URL = </a:t>
            </a:r>
            <a:r>
              <a:rPr lang="en-US" u="sng" dirty="0">
                <a:latin typeface="Calibri" pitchFamily="34" charset="0"/>
                <a:cs typeface="Calibri" pitchFamily="34" charset="0"/>
              </a:rPr>
              <a:t>"https://www.cars24.com/buy-used-cars-{}/?itm_source=Cars24Website&amp;itm_medium=sticky_header/page={}"</a:t>
            </a:r>
            <a:endParaRPr lang="en-IN" u="sng" dirty="0">
              <a:latin typeface="Calibri" pitchFamily="34" charset="0"/>
              <a:cs typeface="Calibri" pitchFamily="34" charset="0"/>
            </a:endParaRPr>
          </a:p>
        </p:txBody>
      </p:sp>
      <p:sp>
        <p:nvSpPr>
          <p:cNvPr id="4" name="Date Placeholder 3"/>
          <p:cNvSpPr>
            <a:spLocks noGrp="1"/>
          </p:cNvSpPr>
          <p:nvPr>
            <p:ph type="dt" sz="half" idx="10"/>
          </p:nvPr>
        </p:nvSpPr>
        <p:spPr/>
        <p:txBody>
          <a:bodyPr/>
          <a:lstStyle/>
          <a:p>
            <a:fld id="{B11D738E-8962-435F-8C43-147B8DD7E819}" type="datetime1">
              <a:rPr lang="en-US" smtClean="0"/>
              <a:t>1/29/2022</a:t>
            </a:fld>
            <a:endParaRPr lang="en-US"/>
          </a:p>
        </p:txBody>
      </p:sp>
      <p:sp>
        <p:nvSpPr>
          <p:cNvPr id="5" name="Footer Placeholder 4"/>
          <p:cNvSpPr>
            <a:spLocks noGrp="1"/>
          </p:cNvSpPr>
          <p:nvPr>
            <p:ph type="ftr" sz="quarter" idx="11"/>
          </p:nvPr>
        </p:nvSpPr>
        <p:spPr/>
        <p:txBody>
          <a:bodyPr/>
          <a:lstStyle/>
          <a:p>
            <a:r>
              <a:rPr lang="en-US" smtClean="0"/>
              <a:t>Footer Text</a:t>
            </a:r>
            <a:endParaRPr lang="en-US"/>
          </a:p>
        </p:txBody>
      </p:sp>
      <p:sp>
        <p:nvSpPr>
          <p:cNvPr id="6" name="Slide Number Placeholder 5"/>
          <p:cNvSpPr>
            <a:spLocks noGrp="1"/>
          </p:cNvSpPr>
          <p:nvPr>
            <p:ph type="sldNum" sz="quarter" idx="12"/>
          </p:nvPr>
        </p:nvSpPr>
        <p:spPr/>
        <p:txBody>
          <a:bodyPr/>
          <a:lstStyle/>
          <a:p>
            <a:fld id="{BA9B540C-44DA-4F69-89C9-7C84606640D3}" type="slidenum">
              <a:rPr lang="en-US" smtClean="0"/>
              <a:pPr/>
              <a:t>8</a:t>
            </a:fld>
            <a:endParaRPr lang="en-US"/>
          </a:p>
        </p:txBody>
      </p:sp>
    </p:spTree>
    <p:extLst>
      <p:ext uri="{BB962C8B-B14F-4D97-AF65-F5344CB8AC3E}">
        <p14:creationId xmlns:p14="http://schemas.microsoft.com/office/powerpoint/2010/main" val="389889785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980728"/>
          </a:xfrm>
        </p:spPr>
        <p:txBody>
          <a:bodyPr/>
          <a:lstStyle/>
          <a:p>
            <a:r>
              <a:rPr lang="en-US" sz="3200" dirty="0">
                <a:latin typeface="Palatino Linotype" pitchFamily="18" charset="0"/>
              </a:rPr>
              <a:t>WEB SCRAPING USING THE </a:t>
            </a:r>
            <a:r>
              <a:rPr lang="en-US" sz="3200" dirty="0" smtClean="0">
                <a:latin typeface="Palatino Linotype" pitchFamily="18" charset="0"/>
              </a:rPr>
              <a:t>DATA</a:t>
            </a:r>
            <a:endParaRPr lang="en-IN" sz="3200" dirty="0">
              <a:latin typeface="Palatino Linotype" pitchFamily="18" charset="0"/>
            </a:endParaRPr>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628800"/>
            <a:ext cx="9108504" cy="4704734"/>
          </a:xfrm>
        </p:spPr>
      </p:pic>
      <p:sp>
        <p:nvSpPr>
          <p:cNvPr id="4" name="Date Placeholder 3"/>
          <p:cNvSpPr>
            <a:spLocks noGrp="1"/>
          </p:cNvSpPr>
          <p:nvPr>
            <p:ph type="dt" sz="half" idx="10"/>
          </p:nvPr>
        </p:nvSpPr>
        <p:spPr/>
        <p:txBody>
          <a:bodyPr/>
          <a:lstStyle/>
          <a:p>
            <a:fld id="{B11D738E-8962-435F-8C43-147B8DD7E819}" type="datetime1">
              <a:rPr lang="en-US" smtClean="0"/>
              <a:t>1/29/2022</a:t>
            </a:fld>
            <a:endParaRPr lang="en-US"/>
          </a:p>
        </p:txBody>
      </p:sp>
      <p:sp>
        <p:nvSpPr>
          <p:cNvPr id="5" name="Footer Placeholder 4"/>
          <p:cNvSpPr>
            <a:spLocks noGrp="1"/>
          </p:cNvSpPr>
          <p:nvPr>
            <p:ph type="ftr" sz="quarter" idx="11"/>
          </p:nvPr>
        </p:nvSpPr>
        <p:spPr/>
        <p:txBody>
          <a:bodyPr/>
          <a:lstStyle/>
          <a:p>
            <a:r>
              <a:rPr lang="en-US" smtClean="0"/>
              <a:t>Footer Text</a:t>
            </a:r>
            <a:endParaRPr lang="en-US"/>
          </a:p>
        </p:txBody>
      </p:sp>
      <p:sp>
        <p:nvSpPr>
          <p:cNvPr id="6" name="Slide Number Placeholder 5"/>
          <p:cNvSpPr>
            <a:spLocks noGrp="1"/>
          </p:cNvSpPr>
          <p:nvPr>
            <p:ph type="sldNum" sz="quarter" idx="12"/>
          </p:nvPr>
        </p:nvSpPr>
        <p:spPr/>
        <p:txBody>
          <a:bodyPr/>
          <a:lstStyle/>
          <a:p>
            <a:fld id="{BA9B540C-44DA-4F69-89C9-7C84606640D3}" type="slidenum">
              <a:rPr lang="en-US" smtClean="0"/>
              <a:pPr/>
              <a:t>9</a:t>
            </a:fld>
            <a:endParaRPr lang="en-US"/>
          </a:p>
        </p:txBody>
      </p:sp>
      <p:sp>
        <p:nvSpPr>
          <p:cNvPr id="9" name="TextBox 8"/>
          <p:cNvSpPr txBox="1"/>
          <p:nvPr/>
        </p:nvSpPr>
        <p:spPr>
          <a:xfrm>
            <a:off x="-13816" y="1125250"/>
            <a:ext cx="3563888" cy="369332"/>
          </a:xfrm>
          <a:prstGeom prst="rect">
            <a:avLst/>
          </a:prstGeom>
          <a:noFill/>
        </p:spPr>
        <p:txBody>
          <a:bodyPr wrap="square" rtlCol="0">
            <a:spAutoFit/>
          </a:bodyPr>
          <a:lstStyle/>
          <a:p>
            <a:pPr marL="285750" indent="-285750">
              <a:buFont typeface="Arial" pitchFamily="34" charset="0"/>
              <a:buChar char="•"/>
            </a:pPr>
            <a:r>
              <a:rPr lang="en-US" u="sng" dirty="0">
                <a:latin typeface="Georgia"/>
                <a:cs typeface="Calibri Light"/>
              </a:rPr>
              <a:t>Data after cleanin</a:t>
            </a:r>
            <a:r>
              <a:rPr lang="en-US" sz="1600" u="sng" dirty="0">
                <a:latin typeface="Georgia"/>
                <a:cs typeface="Calibri Light"/>
              </a:rPr>
              <a:t>g</a:t>
            </a:r>
            <a:r>
              <a:rPr lang="en-US" dirty="0">
                <a:latin typeface="Calibri"/>
                <a:cs typeface="Calibri Light"/>
              </a:rPr>
              <a:t> :</a:t>
            </a:r>
          </a:p>
        </p:txBody>
      </p:sp>
    </p:spTree>
    <p:extLst>
      <p:ext uri="{BB962C8B-B14F-4D97-AF65-F5344CB8AC3E}">
        <p14:creationId xmlns:p14="http://schemas.microsoft.com/office/powerpoint/2010/main" val="3150621570"/>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xecutive">
  <a:themeElements>
    <a:clrScheme name="Executive">
      <a:dk1>
        <a:sysClr val="windowText" lastClr="000000"/>
      </a:dk1>
      <a:lt1>
        <a:sysClr val="window" lastClr="FFFFFF"/>
      </a:lt1>
      <a:dk2>
        <a:srgbClr val="2F5897"/>
      </a:dk2>
      <a:lt2>
        <a:srgbClr val="E4E9EF"/>
      </a:lt2>
      <a:accent1>
        <a:srgbClr val="6076B4"/>
      </a:accent1>
      <a:accent2>
        <a:srgbClr val="9C5252"/>
      </a:accent2>
      <a:accent3>
        <a:srgbClr val="E68422"/>
      </a:accent3>
      <a:accent4>
        <a:srgbClr val="846648"/>
      </a:accent4>
      <a:accent5>
        <a:srgbClr val="63891F"/>
      </a:accent5>
      <a:accent6>
        <a:srgbClr val="758085"/>
      </a:accent6>
      <a:hlink>
        <a:srgbClr val="3399FF"/>
      </a:hlink>
      <a:folHlink>
        <a:srgbClr val="B2B2B2"/>
      </a:folHlink>
    </a:clrScheme>
    <a:fontScheme name="Executive">
      <a:majorFont>
        <a:latin typeface="Century Gothic"/>
        <a:ea typeface=""/>
        <a:cs typeface=""/>
        <a:font script="Jpan" typeface="HGｺﾞｼｯｸM"/>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Palatino Linotype"/>
        <a:ea typeface=""/>
        <a:cs typeface=""/>
        <a:font script="Jpan" typeface="HGS明朝E"/>
        <a:font script="Hang" typeface="맑은 고딕"/>
        <a:font script="Hans" typeface="宋体"/>
        <a:font script="Hant" typeface="新細明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Executiv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8575" cap="flat" cmpd="sng" algn="ctr">
          <a:solidFill>
            <a:schemeClr val="phClr"/>
          </a:solidFill>
          <a:prstDash val="solid"/>
        </a:ln>
        <a:ln w="508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50000">
              <a:schemeClr val="phClr">
                <a:tint val="80000"/>
                <a:satMod val="250000"/>
              </a:schemeClr>
            </a:gs>
            <a:gs pos="76000">
              <a:schemeClr val="phClr">
                <a:tint val="90000"/>
                <a:shade val="90000"/>
                <a:satMod val="200000"/>
              </a:schemeClr>
            </a:gs>
            <a:gs pos="92000">
              <a:schemeClr val="phClr">
                <a:tint val="90000"/>
                <a:shade val="70000"/>
                <a:satMod val="250000"/>
              </a:schemeClr>
            </a:gs>
          </a:gsLst>
          <a:path path="circle">
            <a:fillToRect l="50000" t="50000" r="50000" b="50000"/>
          </a:path>
        </a:gradFill>
        <a:blipFill>
          <a:blip xmlns:r="http://schemas.openxmlformats.org/officeDocument/2006/relationships" r:embed="rId1">
            <a:duotone>
              <a:schemeClr val="phClr">
                <a:tint val="95000"/>
              </a:schemeClr>
              <a:schemeClr val="phClr">
                <a:shade val="90000"/>
              </a:schemeClr>
            </a:duotone>
          </a:blip>
          <a:tile tx="0" ty="0" sx="100000" sy="100000" flip="none"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Executive</Template>
  <TotalTime>380</TotalTime>
  <Words>1476</Words>
  <Application>Microsoft Office PowerPoint</Application>
  <PresentationFormat>On-screen Show (4:3)</PresentationFormat>
  <Paragraphs>287</Paragraphs>
  <Slides>40</Slides>
  <Notes>0</Notes>
  <HiddenSlides>0</HiddenSlides>
  <MMClips>0</MMClips>
  <ScaleCrop>false</ScaleCrop>
  <HeadingPairs>
    <vt:vector size="4" baseType="variant">
      <vt:variant>
        <vt:lpstr>Theme</vt:lpstr>
      </vt:variant>
      <vt:variant>
        <vt:i4>1</vt:i4>
      </vt:variant>
      <vt:variant>
        <vt:lpstr>Slide Titles</vt:lpstr>
      </vt:variant>
      <vt:variant>
        <vt:i4>40</vt:i4>
      </vt:variant>
    </vt:vector>
  </HeadingPairs>
  <TitlesOfParts>
    <vt:vector size="41" baseType="lpstr">
      <vt:lpstr>Executive</vt:lpstr>
      <vt:lpstr>PowerPoint Presentation</vt:lpstr>
      <vt:lpstr>ABOUT US</vt:lpstr>
      <vt:lpstr> WEB SCRAPING </vt:lpstr>
      <vt:lpstr>TABLE OF CONTENT</vt:lpstr>
      <vt:lpstr>PowerPoint Presentation</vt:lpstr>
      <vt:lpstr>CARS 24</vt:lpstr>
      <vt:lpstr>Use case of Project</vt:lpstr>
      <vt:lpstr>WEB SITE</vt:lpstr>
      <vt:lpstr>WEB SCRAPING USING THE DATA</vt:lpstr>
      <vt:lpstr>Data Cleaning</vt:lpstr>
      <vt:lpstr>Categorical Data Analysis with Pivot Table</vt:lpstr>
      <vt:lpstr>Numerical Data Analysis with Pivot Table</vt:lpstr>
      <vt:lpstr>Mean, Median and Standrad Deviation</vt:lpstr>
      <vt:lpstr>DATA VISUALIZATION</vt:lpstr>
      <vt:lpstr>Uni-Variate Analysis</vt:lpstr>
      <vt:lpstr>Pieplot with univariate</vt:lpstr>
      <vt:lpstr>Barplot </vt:lpstr>
      <vt:lpstr>Histplot</vt:lpstr>
      <vt:lpstr>Count plot </vt:lpstr>
      <vt:lpstr>Distplot</vt:lpstr>
      <vt:lpstr>Boxplot </vt:lpstr>
      <vt:lpstr>Box plot</vt:lpstr>
      <vt:lpstr>Bi-Variate Analysis</vt:lpstr>
      <vt:lpstr>Violin plot</vt:lpstr>
      <vt:lpstr>Scatter plot</vt:lpstr>
      <vt:lpstr>Boxplot on Car Brands</vt:lpstr>
      <vt:lpstr>Relationship plot</vt:lpstr>
      <vt:lpstr>Multivariate Analysis</vt:lpstr>
      <vt:lpstr>HeatMap Analysis on Corelation</vt:lpstr>
      <vt:lpstr>Pair plot of Cars24</vt:lpstr>
      <vt:lpstr>All plots with hue (‘price’)</vt:lpstr>
      <vt:lpstr>Problem Statement of Customer</vt:lpstr>
      <vt:lpstr>CUSTOMER SEARCHING FOR USED CARS BELOW 250000/-  IN BESCONDITION </vt:lpstr>
      <vt:lpstr>Analysis on Year of model</vt:lpstr>
      <vt:lpstr>How many specified cars in certain gear type?</vt:lpstr>
      <vt:lpstr>Which fuel type are specified for that cars? </vt:lpstr>
      <vt:lpstr>How many kilometers completed for every car with Customer Requirements.</vt:lpstr>
      <vt:lpstr>Price analysis on each car by Price, EMI/Price,Offer Price.</vt:lpstr>
      <vt:lpstr>Conclusion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acer</dc:creator>
  <cp:lastModifiedBy>DELL</cp:lastModifiedBy>
  <cp:revision>28</cp:revision>
  <dcterms:created xsi:type="dcterms:W3CDTF">2022-01-28T14:09:15Z</dcterms:created>
  <dcterms:modified xsi:type="dcterms:W3CDTF">2022-01-29T10:36:40Z</dcterms:modified>
</cp:coreProperties>
</file>